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747" r:id="rId2"/>
    <p:sldId id="751" r:id="rId3"/>
    <p:sldId id="764" r:id="rId4"/>
    <p:sldId id="762" r:id="rId5"/>
    <p:sldId id="767" r:id="rId6"/>
    <p:sldId id="768" r:id="rId7"/>
    <p:sldId id="750" r:id="rId8"/>
    <p:sldId id="769" r:id="rId9"/>
    <p:sldId id="758" r:id="rId10"/>
    <p:sldId id="759" r:id="rId11"/>
    <p:sldId id="760" r:id="rId12"/>
    <p:sldId id="781" r:id="rId13"/>
    <p:sldId id="770" r:id="rId14"/>
    <p:sldId id="765" r:id="rId15"/>
    <p:sldId id="771" r:id="rId16"/>
    <p:sldId id="773" r:id="rId17"/>
    <p:sldId id="782" r:id="rId18"/>
    <p:sldId id="763" r:id="rId19"/>
    <p:sldId id="779" r:id="rId20"/>
    <p:sldId id="766" r:id="rId21"/>
    <p:sldId id="757" r:id="rId22"/>
  </p:sldIdLst>
  <p:sldSz cx="12192000" cy="6858000"/>
  <p:notesSz cx="7011988" cy="9297988"/>
  <p:custDataLst>
    <p:tags r:id="rId2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2C01"/>
    <a:srgbClr val="884851"/>
    <a:srgbClr val="009193"/>
    <a:srgbClr val="006666"/>
    <a:srgbClr val="A65864"/>
    <a:srgbClr val="C26C7A"/>
    <a:srgbClr val="A9858F"/>
    <a:srgbClr val="674952"/>
    <a:srgbClr val="7B5761"/>
    <a:srgbClr val="C7AF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85" autoAdjust="0"/>
    <p:restoredTop sz="91127" autoAdjust="0"/>
  </p:normalViewPr>
  <p:slideViewPr>
    <p:cSldViewPr snapToGrid="0">
      <p:cViewPr varScale="1">
        <p:scale>
          <a:sx n="97" d="100"/>
          <a:sy n="97" d="100"/>
        </p:scale>
        <p:origin x="912" y="84"/>
      </p:cViewPr>
      <p:guideLst>
        <p:guide orient="horz" pos="2160"/>
        <p:guide pos="3840"/>
      </p:guideLst>
    </p:cSldViewPr>
  </p:slideViewPr>
  <p:outlineViewPr>
    <p:cViewPr>
      <p:scale>
        <a:sx n="33" d="100"/>
        <a:sy n="33" d="100"/>
      </p:scale>
      <p:origin x="0" y="-508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4370" name="Rectangle 2"/>
          <p:cNvSpPr>
            <a:spLocks noGrp="1" noChangeArrowheads="1"/>
          </p:cNvSpPr>
          <p:nvPr>
            <p:ph type="hdr" sz="quarter"/>
          </p:nvPr>
        </p:nvSpPr>
        <p:spPr bwMode="auto">
          <a:xfrm>
            <a:off x="2" y="4"/>
            <a:ext cx="3038833" cy="464284"/>
          </a:xfrm>
          <a:prstGeom prst="rect">
            <a:avLst/>
          </a:prstGeom>
          <a:noFill/>
          <a:ln w="9525">
            <a:noFill/>
            <a:miter lim="800000"/>
            <a:headEnd/>
            <a:tailEnd/>
          </a:ln>
          <a:effectLst/>
        </p:spPr>
        <p:txBody>
          <a:bodyPr vert="horz" wrap="square" lIns="91870" tIns="45935" rIns="91870" bIns="45935" numCol="1" anchor="t" anchorCtr="0" compatLnSpc="1">
            <a:prstTxWarp prst="textNoShape">
              <a:avLst/>
            </a:prstTxWarp>
          </a:bodyPr>
          <a:lstStyle>
            <a:lvl1pPr>
              <a:defRPr sz="1200"/>
            </a:lvl1pPr>
          </a:lstStyle>
          <a:p>
            <a:pPr>
              <a:defRPr/>
            </a:pPr>
            <a:endParaRPr lang="en-US" dirty="0"/>
          </a:p>
        </p:txBody>
      </p:sp>
      <p:sp>
        <p:nvSpPr>
          <p:cNvPr id="314371" name="Rectangle 3"/>
          <p:cNvSpPr>
            <a:spLocks noGrp="1" noChangeArrowheads="1"/>
          </p:cNvSpPr>
          <p:nvPr>
            <p:ph type="dt" sz="quarter" idx="1"/>
          </p:nvPr>
        </p:nvSpPr>
        <p:spPr bwMode="auto">
          <a:xfrm>
            <a:off x="3971634" y="4"/>
            <a:ext cx="3038833" cy="464284"/>
          </a:xfrm>
          <a:prstGeom prst="rect">
            <a:avLst/>
          </a:prstGeom>
          <a:noFill/>
          <a:ln w="9525">
            <a:noFill/>
            <a:miter lim="800000"/>
            <a:headEnd/>
            <a:tailEnd/>
          </a:ln>
          <a:effectLst/>
        </p:spPr>
        <p:txBody>
          <a:bodyPr vert="horz" wrap="square" lIns="91870" tIns="45935" rIns="91870" bIns="45935" numCol="1" anchor="t" anchorCtr="0" compatLnSpc="1">
            <a:prstTxWarp prst="textNoShape">
              <a:avLst/>
            </a:prstTxWarp>
          </a:bodyPr>
          <a:lstStyle>
            <a:lvl1pPr algn="r">
              <a:defRPr sz="1200"/>
            </a:lvl1pPr>
          </a:lstStyle>
          <a:p>
            <a:pPr>
              <a:defRPr/>
            </a:pPr>
            <a:endParaRPr lang="en-US" dirty="0"/>
          </a:p>
        </p:txBody>
      </p:sp>
      <p:sp>
        <p:nvSpPr>
          <p:cNvPr id="314372" name="Rectangle 4"/>
          <p:cNvSpPr>
            <a:spLocks noGrp="1" noChangeArrowheads="1"/>
          </p:cNvSpPr>
          <p:nvPr>
            <p:ph type="ftr" sz="quarter" idx="2"/>
          </p:nvPr>
        </p:nvSpPr>
        <p:spPr bwMode="auto">
          <a:xfrm>
            <a:off x="2" y="8832170"/>
            <a:ext cx="3038833" cy="464284"/>
          </a:xfrm>
          <a:prstGeom prst="rect">
            <a:avLst/>
          </a:prstGeom>
          <a:noFill/>
          <a:ln w="9525">
            <a:noFill/>
            <a:miter lim="800000"/>
            <a:headEnd/>
            <a:tailEnd/>
          </a:ln>
          <a:effectLst/>
        </p:spPr>
        <p:txBody>
          <a:bodyPr vert="horz" wrap="square" lIns="91870" tIns="45935" rIns="91870" bIns="45935" numCol="1" anchor="b" anchorCtr="0" compatLnSpc="1">
            <a:prstTxWarp prst="textNoShape">
              <a:avLst/>
            </a:prstTxWarp>
          </a:bodyPr>
          <a:lstStyle>
            <a:lvl1pPr>
              <a:defRPr sz="1200"/>
            </a:lvl1pPr>
          </a:lstStyle>
          <a:p>
            <a:pPr>
              <a:defRPr/>
            </a:pPr>
            <a:endParaRPr lang="en-US" dirty="0"/>
          </a:p>
        </p:txBody>
      </p:sp>
      <p:sp>
        <p:nvSpPr>
          <p:cNvPr id="314373" name="Rectangle 5"/>
          <p:cNvSpPr>
            <a:spLocks noGrp="1" noChangeArrowheads="1"/>
          </p:cNvSpPr>
          <p:nvPr>
            <p:ph type="sldNum" sz="quarter" idx="3"/>
          </p:nvPr>
        </p:nvSpPr>
        <p:spPr bwMode="auto">
          <a:xfrm>
            <a:off x="3971634" y="8832170"/>
            <a:ext cx="3038833" cy="464284"/>
          </a:xfrm>
          <a:prstGeom prst="rect">
            <a:avLst/>
          </a:prstGeom>
          <a:noFill/>
          <a:ln w="9525">
            <a:noFill/>
            <a:miter lim="800000"/>
            <a:headEnd/>
            <a:tailEnd/>
          </a:ln>
          <a:effectLst/>
        </p:spPr>
        <p:txBody>
          <a:bodyPr vert="horz" wrap="square" lIns="91870" tIns="45935" rIns="91870" bIns="45935" numCol="1" anchor="b" anchorCtr="0" compatLnSpc="1">
            <a:prstTxWarp prst="textNoShape">
              <a:avLst/>
            </a:prstTxWarp>
          </a:bodyPr>
          <a:lstStyle>
            <a:lvl1pPr algn="r">
              <a:defRPr sz="1200"/>
            </a:lvl1pPr>
          </a:lstStyle>
          <a:p>
            <a:pPr>
              <a:defRPr/>
            </a:pPr>
            <a:fld id="{75333EF8-9F09-4969-B2D6-719E32D7DCCC}" type="slidenum">
              <a:rPr lang="en-US"/>
              <a:pPr>
                <a:defRPr/>
              </a:pPr>
              <a:t>‹#›</a:t>
            </a:fld>
            <a:endParaRPr lang="en-US" dirty="0"/>
          </a:p>
        </p:txBody>
      </p:sp>
    </p:spTree>
    <p:extLst>
      <p:ext uri="{BB962C8B-B14F-4D97-AF65-F5344CB8AC3E}">
        <p14:creationId xmlns:p14="http://schemas.microsoft.com/office/powerpoint/2010/main" val="913246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4"/>
            <a:ext cx="3038833" cy="464284"/>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lvl1pPr defTabSz="971332">
              <a:defRPr sz="1300"/>
            </a:lvl1pPr>
          </a:lstStyle>
          <a:p>
            <a:pPr>
              <a:defRPr/>
            </a:pPr>
            <a:endParaRPr lang="en-US" dirty="0"/>
          </a:p>
        </p:txBody>
      </p:sp>
      <p:sp>
        <p:nvSpPr>
          <p:cNvPr id="3075" name="Rectangle 3"/>
          <p:cNvSpPr>
            <a:spLocks noGrp="1" noChangeArrowheads="1"/>
          </p:cNvSpPr>
          <p:nvPr>
            <p:ph type="dt" idx="1"/>
          </p:nvPr>
        </p:nvSpPr>
        <p:spPr bwMode="auto">
          <a:xfrm>
            <a:off x="3971634" y="4"/>
            <a:ext cx="3038833" cy="464284"/>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lvl1pPr algn="r" defTabSz="971332">
              <a:defRPr sz="1300"/>
            </a:lvl1pPr>
          </a:lstStyle>
          <a:p>
            <a:pPr>
              <a:defRPr/>
            </a:pPr>
            <a:endParaRPr lang="en-US" dirty="0"/>
          </a:p>
        </p:txBody>
      </p:sp>
      <p:sp>
        <p:nvSpPr>
          <p:cNvPr id="105476" name="Rectangle 4"/>
          <p:cNvSpPr>
            <a:spLocks noGrp="1" noRot="1" noChangeAspect="1" noChangeArrowheads="1" noTextEdit="1"/>
          </p:cNvSpPr>
          <p:nvPr>
            <p:ph type="sldImg" idx="2"/>
          </p:nvPr>
        </p:nvSpPr>
        <p:spPr bwMode="auto">
          <a:xfrm>
            <a:off x="406400" y="696913"/>
            <a:ext cx="6199188" cy="348773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505" y="4416855"/>
            <a:ext cx="5608982" cy="4183171"/>
          </a:xfrm>
          <a:prstGeom prst="rect">
            <a:avLst/>
          </a:prstGeom>
          <a:noFill/>
          <a:ln w="9525">
            <a:noFill/>
            <a:miter lim="800000"/>
            <a:headEnd/>
            <a:tailEnd/>
          </a:ln>
          <a:effectLst/>
        </p:spPr>
        <p:txBody>
          <a:bodyPr vert="horz" wrap="square" lIns="97115" tIns="48558" rIns="97115" bIns="485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2" y="8832170"/>
            <a:ext cx="3038833" cy="464284"/>
          </a:xfrm>
          <a:prstGeom prst="rect">
            <a:avLst/>
          </a:prstGeom>
          <a:noFill/>
          <a:ln w="9525">
            <a:noFill/>
            <a:miter lim="800000"/>
            <a:headEnd/>
            <a:tailEnd/>
          </a:ln>
          <a:effectLst/>
        </p:spPr>
        <p:txBody>
          <a:bodyPr vert="horz" wrap="square" lIns="97115" tIns="48558" rIns="97115" bIns="48558" numCol="1" anchor="b" anchorCtr="0" compatLnSpc="1">
            <a:prstTxWarp prst="textNoShape">
              <a:avLst/>
            </a:prstTxWarp>
          </a:bodyPr>
          <a:lstStyle>
            <a:lvl1pPr defTabSz="971332">
              <a:defRPr sz="1300"/>
            </a:lvl1pPr>
          </a:lstStyle>
          <a:p>
            <a:pPr>
              <a:defRPr/>
            </a:pPr>
            <a:endParaRPr lang="en-US" dirty="0"/>
          </a:p>
        </p:txBody>
      </p:sp>
      <p:sp>
        <p:nvSpPr>
          <p:cNvPr id="3079" name="Rectangle 7"/>
          <p:cNvSpPr>
            <a:spLocks noGrp="1" noChangeArrowheads="1"/>
          </p:cNvSpPr>
          <p:nvPr>
            <p:ph type="sldNum" sz="quarter" idx="5"/>
          </p:nvPr>
        </p:nvSpPr>
        <p:spPr bwMode="auto">
          <a:xfrm>
            <a:off x="3971634" y="8832170"/>
            <a:ext cx="3038833" cy="464284"/>
          </a:xfrm>
          <a:prstGeom prst="rect">
            <a:avLst/>
          </a:prstGeom>
          <a:noFill/>
          <a:ln w="9525">
            <a:noFill/>
            <a:miter lim="800000"/>
            <a:headEnd/>
            <a:tailEnd/>
          </a:ln>
          <a:effectLst/>
        </p:spPr>
        <p:txBody>
          <a:bodyPr vert="horz" wrap="square" lIns="97115" tIns="48558" rIns="97115" bIns="48558" numCol="1" anchor="b" anchorCtr="0" compatLnSpc="1">
            <a:prstTxWarp prst="textNoShape">
              <a:avLst/>
            </a:prstTxWarp>
          </a:bodyPr>
          <a:lstStyle>
            <a:lvl1pPr algn="r" defTabSz="971332">
              <a:defRPr sz="1300"/>
            </a:lvl1pPr>
          </a:lstStyle>
          <a:p>
            <a:pPr>
              <a:defRPr/>
            </a:pPr>
            <a:fld id="{8DBEF788-9E68-4066-9B41-CD750E53A6C1}" type="slidenum">
              <a:rPr lang="en-US"/>
              <a:pPr>
                <a:defRPr/>
              </a:pPr>
              <a:t>‹#›</a:t>
            </a:fld>
            <a:endParaRPr lang="en-US" dirty="0"/>
          </a:p>
        </p:txBody>
      </p:sp>
    </p:spTree>
    <p:extLst>
      <p:ext uri="{BB962C8B-B14F-4D97-AF65-F5344CB8AC3E}">
        <p14:creationId xmlns:p14="http://schemas.microsoft.com/office/powerpoint/2010/main" val="1609106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1</a:t>
            </a:fld>
            <a:endParaRPr lang="en-US" dirty="0"/>
          </a:p>
        </p:txBody>
      </p:sp>
    </p:spTree>
    <p:extLst>
      <p:ext uri="{BB962C8B-B14F-4D97-AF65-F5344CB8AC3E}">
        <p14:creationId xmlns:p14="http://schemas.microsoft.com/office/powerpoint/2010/main" val="1265710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13</a:t>
            </a:fld>
            <a:endParaRPr lang="en-US" dirty="0"/>
          </a:p>
        </p:txBody>
      </p:sp>
    </p:spTree>
    <p:extLst>
      <p:ext uri="{BB962C8B-B14F-4D97-AF65-F5344CB8AC3E}">
        <p14:creationId xmlns:p14="http://schemas.microsoft.com/office/powerpoint/2010/main" val="3848652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21</a:t>
            </a:fld>
            <a:endParaRPr lang="en-US" dirty="0"/>
          </a:p>
        </p:txBody>
      </p:sp>
    </p:spTree>
    <p:extLst>
      <p:ext uri="{BB962C8B-B14F-4D97-AF65-F5344CB8AC3E}">
        <p14:creationId xmlns:p14="http://schemas.microsoft.com/office/powerpoint/2010/main" val="2990337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err="1">
                <a:solidFill>
                  <a:srgbClr val="323131"/>
                </a:solidFill>
                <a:effectLst/>
                <a:latin typeface="Arial" panose="020B0604020202020204" pitchFamily="34" charset="0"/>
              </a:rPr>
              <a:t>Organisational</a:t>
            </a:r>
            <a:r>
              <a:rPr lang="en-US" b="1" i="0" dirty="0">
                <a:solidFill>
                  <a:srgbClr val="323131"/>
                </a:solidFill>
                <a:effectLst/>
                <a:latin typeface="Arial" panose="020B0604020202020204" pitchFamily="34" charset="0"/>
              </a:rPr>
              <a:t> questionnaires</a:t>
            </a:r>
            <a:br>
              <a:rPr lang="en-US" dirty="0"/>
            </a:br>
            <a:r>
              <a:rPr lang="en-US" b="0" i="0" dirty="0">
                <a:solidFill>
                  <a:srgbClr val="323131"/>
                </a:solidFill>
                <a:effectLst/>
                <a:latin typeface="Arial" panose="020B0604020202020204" pitchFamily="34" charset="0"/>
              </a:rPr>
              <a:t>To reduce data burden, and to use data already collected efficiently, </a:t>
            </a:r>
            <a:r>
              <a:rPr lang="en-US" b="0" i="0" dirty="0" err="1">
                <a:solidFill>
                  <a:srgbClr val="323131"/>
                </a:solidFill>
                <a:effectLst/>
                <a:latin typeface="Arial" panose="020B0604020202020204" pitchFamily="34" charset="0"/>
              </a:rPr>
              <a:t>organisational</a:t>
            </a:r>
            <a:r>
              <a:rPr lang="en-US" b="0" i="0" dirty="0">
                <a:solidFill>
                  <a:srgbClr val="323131"/>
                </a:solidFill>
                <a:effectLst/>
                <a:latin typeface="Arial" panose="020B0604020202020204" pitchFamily="34" charset="0"/>
              </a:rPr>
              <a:t> data collected for NACEL in 2022 was shared with NCEPOD and will be used in the report. There will be no </a:t>
            </a:r>
            <a:r>
              <a:rPr lang="en-US" b="0" i="0" dirty="0" err="1">
                <a:solidFill>
                  <a:srgbClr val="323131"/>
                </a:solidFill>
                <a:effectLst/>
                <a:latin typeface="Arial" panose="020B0604020202020204" pitchFamily="34" charset="0"/>
              </a:rPr>
              <a:t>organisational</a:t>
            </a:r>
            <a:r>
              <a:rPr lang="en-US" b="0" i="0" dirty="0">
                <a:solidFill>
                  <a:srgbClr val="323131"/>
                </a:solidFill>
                <a:effectLst/>
                <a:latin typeface="Arial" panose="020B0604020202020204" pitchFamily="34" charset="0"/>
              </a:rPr>
              <a:t> questionnaire for this study.</a:t>
            </a:r>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2</a:t>
            </a:fld>
            <a:endParaRPr lang="en-US" dirty="0"/>
          </a:p>
        </p:txBody>
      </p:sp>
    </p:spTree>
    <p:extLst>
      <p:ext uri="{BB962C8B-B14F-4D97-AF65-F5344CB8AC3E}">
        <p14:creationId xmlns:p14="http://schemas.microsoft.com/office/powerpoint/2010/main" val="190267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3</a:t>
            </a:fld>
            <a:endParaRPr lang="en-US" dirty="0"/>
          </a:p>
        </p:txBody>
      </p:sp>
    </p:spTree>
    <p:extLst>
      <p:ext uri="{BB962C8B-B14F-4D97-AF65-F5344CB8AC3E}">
        <p14:creationId xmlns:p14="http://schemas.microsoft.com/office/powerpoint/2010/main" val="2843947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7</a:t>
            </a:fld>
            <a:endParaRPr lang="en-US" dirty="0"/>
          </a:p>
        </p:txBody>
      </p:sp>
    </p:spTree>
    <p:extLst>
      <p:ext uri="{BB962C8B-B14F-4D97-AF65-F5344CB8AC3E}">
        <p14:creationId xmlns:p14="http://schemas.microsoft.com/office/powerpoint/2010/main" val="288932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8</a:t>
            </a:fld>
            <a:endParaRPr lang="en-US" dirty="0"/>
          </a:p>
        </p:txBody>
      </p:sp>
    </p:spTree>
    <p:extLst>
      <p:ext uri="{BB962C8B-B14F-4D97-AF65-F5344CB8AC3E}">
        <p14:creationId xmlns:p14="http://schemas.microsoft.com/office/powerpoint/2010/main" val="3088679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9</a:t>
            </a:fld>
            <a:endParaRPr lang="en-US" dirty="0"/>
          </a:p>
        </p:txBody>
      </p:sp>
    </p:spTree>
    <p:extLst>
      <p:ext uri="{BB962C8B-B14F-4D97-AF65-F5344CB8AC3E}">
        <p14:creationId xmlns:p14="http://schemas.microsoft.com/office/powerpoint/2010/main" val="3103100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10</a:t>
            </a:fld>
            <a:endParaRPr lang="en-US" dirty="0"/>
          </a:p>
        </p:txBody>
      </p:sp>
    </p:spTree>
    <p:extLst>
      <p:ext uri="{BB962C8B-B14F-4D97-AF65-F5344CB8AC3E}">
        <p14:creationId xmlns:p14="http://schemas.microsoft.com/office/powerpoint/2010/main" val="109898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DBEF788-9E68-4066-9B41-CD750E53A6C1}" type="slidenum">
              <a:rPr lang="en-US" smtClean="0"/>
              <a:pPr>
                <a:defRPr/>
              </a:pPr>
              <a:t>11</a:t>
            </a:fld>
            <a:endParaRPr lang="en-US" dirty="0"/>
          </a:p>
        </p:txBody>
      </p:sp>
    </p:spTree>
    <p:extLst>
      <p:ext uri="{BB962C8B-B14F-4D97-AF65-F5344CB8AC3E}">
        <p14:creationId xmlns:p14="http://schemas.microsoft.com/office/powerpoint/2010/main" val="3712262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AE368-3E00-AB3A-7760-4B7ED6ECD2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D7CB56-5FCB-EF79-0415-6F115BE5FD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98375F-6E88-303E-ED58-D1C2B1CF812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A8D8A1E-48C7-30CA-F133-B1DFEEAA8B05}"/>
              </a:ext>
            </a:extLst>
          </p:cNvPr>
          <p:cNvSpPr>
            <a:spLocks noGrp="1"/>
          </p:cNvSpPr>
          <p:nvPr>
            <p:ph type="sldNum" sz="quarter" idx="5"/>
          </p:nvPr>
        </p:nvSpPr>
        <p:spPr/>
        <p:txBody>
          <a:bodyPr/>
          <a:lstStyle/>
          <a:p>
            <a:pPr>
              <a:defRPr/>
            </a:pPr>
            <a:fld id="{8DBEF788-9E68-4066-9B41-CD750E53A6C1}" type="slidenum">
              <a:rPr lang="en-US" smtClean="0"/>
              <a:pPr>
                <a:defRPr/>
              </a:pPr>
              <a:t>12</a:t>
            </a:fld>
            <a:endParaRPr lang="en-US" dirty="0"/>
          </a:p>
        </p:txBody>
      </p:sp>
    </p:spTree>
    <p:extLst>
      <p:ext uri="{BB962C8B-B14F-4D97-AF65-F5344CB8AC3E}">
        <p14:creationId xmlns:p14="http://schemas.microsoft.com/office/powerpoint/2010/main" val="2017399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08D14F-E9D3-4403-B871-4A11C9B7798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6988"/>
            <a:ext cx="3048000" cy="6153151"/>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0" y="-26988"/>
            <a:ext cx="8940800" cy="61531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38BDBF-C5E1-4EA7-8027-3E336EFCDDF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5A7D4BA-B6C7-44E6-A53D-42C3A7B438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F2A48E-D214-429C-B569-537AB888348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BC77F0-60EB-42D0-98D4-C47290D37F1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931F60D-F91B-44A2-A835-DB37CC3C3B5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54B8EED-BE30-4C32-A8F1-8A18E866461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4364A0C-FFBA-48A1-ADFC-38C8949A55D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C9DDC8-D941-4D6A-936A-67F67ED56D5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A943231-44F1-457D-9C65-D855448C97B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26988"/>
            <a:ext cx="12192000" cy="1143001"/>
          </a:xfrm>
          <a:prstGeom prst="rect">
            <a:avLst/>
          </a:prstGeom>
          <a:solidFill>
            <a:srgbClr val="006666"/>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   Click to edit Master title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pPr>
              <a:defRPr/>
            </a:pPr>
            <a:fld id="{11D18D76-C273-41F3-A6FA-BAE8A943AD5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sldNum="0" hdr="0" ftr="0" dt="0"/>
  <p:txStyles>
    <p:titleStyle>
      <a:lvl1pPr algn="ctr" rtl="0" eaLnBrk="0" fontAlgn="base" hangingPunct="0">
        <a:spcBef>
          <a:spcPct val="0"/>
        </a:spcBef>
        <a:spcAft>
          <a:spcPct val="0"/>
        </a:spcAft>
        <a:defRPr sz="3300">
          <a:solidFill>
            <a:schemeClr val="bg1"/>
          </a:solidFill>
          <a:latin typeface="+mj-lt"/>
          <a:ea typeface="+mj-ea"/>
          <a:cs typeface="+mj-cs"/>
        </a:defRPr>
      </a:lvl1pPr>
      <a:lvl2pPr algn="ctr" rtl="0" eaLnBrk="0" fontAlgn="base" hangingPunct="0">
        <a:spcBef>
          <a:spcPct val="0"/>
        </a:spcBef>
        <a:spcAft>
          <a:spcPct val="0"/>
        </a:spcAft>
        <a:defRPr sz="3300">
          <a:solidFill>
            <a:schemeClr val="bg1"/>
          </a:solidFill>
          <a:latin typeface="Arial" charset="0"/>
        </a:defRPr>
      </a:lvl2pPr>
      <a:lvl3pPr algn="ctr" rtl="0" eaLnBrk="0" fontAlgn="base" hangingPunct="0">
        <a:spcBef>
          <a:spcPct val="0"/>
        </a:spcBef>
        <a:spcAft>
          <a:spcPct val="0"/>
        </a:spcAft>
        <a:defRPr sz="3300">
          <a:solidFill>
            <a:schemeClr val="bg1"/>
          </a:solidFill>
          <a:latin typeface="Arial" charset="0"/>
        </a:defRPr>
      </a:lvl3pPr>
      <a:lvl4pPr algn="ctr" rtl="0" eaLnBrk="0" fontAlgn="base" hangingPunct="0">
        <a:spcBef>
          <a:spcPct val="0"/>
        </a:spcBef>
        <a:spcAft>
          <a:spcPct val="0"/>
        </a:spcAft>
        <a:defRPr sz="3300">
          <a:solidFill>
            <a:schemeClr val="bg1"/>
          </a:solidFill>
          <a:latin typeface="Arial" charset="0"/>
        </a:defRPr>
      </a:lvl4pPr>
      <a:lvl5pPr algn="ctr" rtl="0" eaLnBrk="0" fontAlgn="base" hangingPunct="0">
        <a:spcBef>
          <a:spcPct val="0"/>
        </a:spcBef>
        <a:spcAft>
          <a:spcPct val="0"/>
        </a:spcAft>
        <a:defRPr sz="3300">
          <a:solidFill>
            <a:schemeClr val="bg1"/>
          </a:solidFill>
          <a:latin typeface="Arial" charset="0"/>
        </a:defRPr>
      </a:lvl5pPr>
      <a:lvl6pPr marL="342900" algn="ctr" rtl="0" fontAlgn="base">
        <a:spcBef>
          <a:spcPct val="0"/>
        </a:spcBef>
        <a:spcAft>
          <a:spcPct val="0"/>
        </a:spcAft>
        <a:defRPr sz="3300">
          <a:solidFill>
            <a:schemeClr val="bg1"/>
          </a:solidFill>
          <a:latin typeface="Arial" charset="0"/>
        </a:defRPr>
      </a:lvl6pPr>
      <a:lvl7pPr marL="685800" algn="ctr" rtl="0" fontAlgn="base">
        <a:spcBef>
          <a:spcPct val="0"/>
        </a:spcBef>
        <a:spcAft>
          <a:spcPct val="0"/>
        </a:spcAft>
        <a:defRPr sz="3300">
          <a:solidFill>
            <a:schemeClr val="bg1"/>
          </a:solidFill>
          <a:latin typeface="Arial" charset="0"/>
        </a:defRPr>
      </a:lvl7pPr>
      <a:lvl8pPr marL="1028700" algn="ctr" rtl="0" fontAlgn="base">
        <a:spcBef>
          <a:spcPct val="0"/>
        </a:spcBef>
        <a:spcAft>
          <a:spcPct val="0"/>
        </a:spcAft>
        <a:defRPr sz="3300">
          <a:solidFill>
            <a:schemeClr val="bg1"/>
          </a:solidFill>
          <a:latin typeface="Arial" charset="0"/>
        </a:defRPr>
      </a:lvl8pPr>
      <a:lvl9pPr marL="1371600" algn="ctr" rtl="0" fontAlgn="base">
        <a:spcBef>
          <a:spcPct val="0"/>
        </a:spcBef>
        <a:spcAft>
          <a:spcPct val="0"/>
        </a:spcAft>
        <a:defRPr sz="3300">
          <a:solidFill>
            <a:schemeClr val="bg1"/>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cepod.org.uk/2024eolc.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3">
            <a:extLst>
              <a:ext uri="{FF2B5EF4-FFF2-40B4-BE49-F238E27FC236}">
                <a16:creationId xmlns:a16="http://schemas.microsoft.com/office/drawing/2014/main" id="{74937670-1295-AA8C-F469-56573BD7F992}"/>
              </a:ext>
            </a:extLst>
          </p:cNvPr>
          <p:cNvSpPr txBox="1">
            <a:spLocks noChangeArrowheads="1"/>
          </p:cNvSpPr>
          <p:nvPr/>
        </p:nvSpPr>
        <p:spPr bwMode="auto">
          <a:xfrm>
            <a:off x="6797319" y="1438941"/>
            <a:ext cx="4666894" cy="29526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buNone/>
            </a:pPr>
            <a:r>
              <a:rPr lang="en-GB" sz="3200" kern="0" dirty="0">
                <a:latin typeface="Calibri" panose="020F0502020204030204" pitchFamily="34" charset="0"/>
                <a:cs typeface="Calibri" panose="020F0502020204030204" pitchFamily="34" charset="0"/>
              </a:rPr>
              <a:t>A review of the quality of care provided to adult patients towards the end of life </a:t>
            </a:r>
          </a:p>
          <a:p>
            <a:pPr marL="0" indent="0" algn="ctr">
              <a:buNone/>
            </a:pPr>
            <a:endParaRPr lang="en-GB" sz="3200" kern="0" dirty="0">
              <a:latin typeface="Calibri" panose="020F0502020204030204" pitchFamily="34" charset="0"/>
              <a:cs typeface="Calibri" panose="020F0502020204030204" pitchFamily="34" charset="0"/>
            </a:endParaRPr>
          </a:p>
          <a:p>
            <a:pPr marL="0" indent="0" algn="ctr">
              <a:buNone/>
            </a:pPr>
            <a:endParaRPr lang="en-GB" sz="3200" kern="0" dirty="0">
              <a:latin typeface="Calibri" panose="020F0502020204030204" pitchFamily="34" charset="0"/>
              <a:cs typeface="Calibri" panose="020F0502020204030204" pitchFamily="34" charset="0"/>
            </a:endParaRPr>
          </a:p>
          <a:p>
            <a:pPr marL="0" indent="0" algn="ctr">
              <a:buNone/>
            </a:pPr>
            <a:r>
              <a:rPr lang="en-GB" sz="3200" kern="0" dirty="0">
                <a:latin typeface="Calibri" panose="020F0502020204030204" pitchFamily="34" charset="0"/>
                <a:cs typeface="Calibri" panose="020F0502020204030204" pitchFamily="34" charset="0"/>
              </a:rPr>
              <a:t>Key messages and recommendations</a:t>
            </a:r>
          </a:p>
        </p:txBody>
      </p:sp>
      <p:pic>
        <p:nvPicPr>
          <p:cNvPr id="3" name="Picture 2" descr="A cover of a book&#10;&#10;Description automatically generated">
            <a:extLst>
              <a:ext uri="{FF2B5EF4-FFF2-40B4-BE49-F238E27FC236}">
                <a16:creationId xmlns:a16="http://schemas.microsoft.com/office/drawing/2014/main" id="{8CA2C6E2-5781-14C5-968F-E8D211BF6D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172782" cy="6858000"/>
          </a:xfrm>
          <a:prstGeom prst="rect">
            <a:avLst/>
          </a:prstGeom>
        </p:spPr>
      </p:pic>
    </p:spTree>
    <p:extLst>
      <p:ext uri="{BB962C8B-B14F-4D97-AF65-F5344CB8AC3E}">
        <p14:creationId xmlns:p14="http://schemas.microsoft.com/office/powerpoint/2010/main" val="29581751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7373257" y="126007"/>
            <a:ext cx="4688114" cy="1223821"/>
          </a:xfrm>
          <a:solidFill>
            <a:schemeClr val="tx1">
              <a:lumMod val="95000"/>
            </a:schemeClr>
          </a:solidFill>
        </p:spPr>
        <p:txBody>
          <a:bodyPr anchor="ctr">
            <a:noAutofit/>
          </a:bodyPr>
          <a:lstStyle/>
          <a:p>
            <a:pPr marL="0" indent="0" algn="l">
              <a:buNone/>
            </a:pPr>
            <a:r>
              <a:rPr lang="en-GB" sz="2200" b="1" dirty="0">
                <a:solidFill>
                  <a:srgbClr val="884851"/>
                </a:solidFill>
                <a:latin typeface="Calibri" panose="020F0502020204030204" pitchFamily="34" charset="0"/>
                <a:ea typeface="Calibri" panose="020F0502020204030204" pitchFamily="34" charset="0"/>
                <a:cs typeface="Calibri" panose="020F0502020204030204" pitchFamily="34" charset="0"/>
              </a:rPr>
              <a:t>HAVE A NAMED CARE-CORDINATOR</a:t>
            </a:r>
            <a:endParaRPr lang="en-US" sz="2200"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4" y="1509484"/>
            <a:ext cx="5568205" cy="5220000"/>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GB" sz="2000" b="1" dirty="0">
                <a:solidFill>
                  <a:schemeClr val="bg1"/>
                </a:solidFill>
                <a:latin typeface="Calibri" panose="020F0502020204030204" pitchFamily="34" charset="0"/>
                <a:ea typeface="Calibri" panose="020F0502020204030204" pitchFamily="34" charset="0"/>
                <a:cs typeface="Calibri" panose="020F0502020204030204" pitchFamily="34" charset="0"/>
              </a:rPr>
              <a:t>Care co-ordinators are an accepted standard in cancer services but were less common for other advanced chronic conditions.</a:t>
            </a:r>
          </a:p>
          <a:p>
            <a:pPr marL="0" indent="0">
              <a:buNone/>
            </a:pP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There was documentation of a </a:t>
            </a:r>
            <a:r>
              <a:rPr lang="en-US" sz="2000" b="0" i="0" u="none" strike="noStrike" baseline="0" dirty="0">
                <a:solidFill>
                  <a:srgbClr val="FC2B00"/>
                </a:solidFill>
                <a:latin typeface="Calibri" panose="020F0502020204030204" pitchFamily="34" charset="0"/>
              </a:rPr>
              <a:t>lead person </a:t>
            </a:r>
            <a:r>
              <a:rPr lang="en-US" sz="2000" b="0" i="0" u="none" strike="noStrike" baseline="0" dirty="0">
                <a:solidFill>
                  <a:srgbClr val="000000"/>
                </a:solidFill>
                <a:latin typeface="Calibri" panose="020F0502020204030204" pitchFamily="34" charset="0"/>
              </a:rPr>
              <a:t>in the records of 257/396 </a:t>
            </a:r>
            <a:r>
              <a:rPr lang="en-US" sz="2000" b="0" i="0" u="none" strike="noStrike" baseline="0" dirty="0">
                <a:solidFill>
                  <a:srgbClr val="FC2B00"/>
                </a:solidFill>
                <a:latin typeface="Calibri" panose="020F0502020204030204" pitchFamily="34" charset="0"/>
              </a:rPr>
              <a:t>(64.9%) </a:t>
            </a:r>
            <a:r>
              <a:rPr lang="en-US" sz="2000" b="0" i="0" u="none" strike="noStrike" baseline="0" dirty="0">
                <a:solidFill>
                  <a:srgbClr val="000000"/>
                </a:solidFill>
                <a:latin typeface="Calibri" panose="020F0502020204030204" pitchFamily="34" charset="0"/>
              </a:rPr>
              <a:t>patients. </a:t>
            </a:r>
          </a:p>
          <a:p>
            <a:pPr marL="0" indent="0">
              <a:buNone/>
            </a:pP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When a </a:t>
            </a:r>
            <a:r>
              <a:rPr lang="en-US" sz="2000" b="0" i="0" u="none" strike="noStrike" baseline="0" dirty="0">
                <a:solidFill>
                  <a:srgbClr val="FC2B00"/>
                </a:solidFill>
                <a:latin typeface="Calibri" panose="020F0502020204030204" pitchFamily="34" charset="0"/>
              </a:rPr>
              <a:t>lead person was documented</a:t>
            </a:r>
            <a:r>
              <a:rPr lang="en-US" sz="2000" b="0" i="0" u="none" strike="noStrike" baseline="0" dirty="0">
                <a:solidFill>
                  <a:srgbClr val="000000"/>
                </a:solidFill>
                <a:latin typeface="Calibri" panose="020F0502020204030204" pitchFamily="34" charset="0"/>
              </a:rPr>
              <a:t>, specific end of life documentation was used in 162/243 </a:t>
            </a:r>
            <a:r>
              <a:rPr lang="en-US" sz="2000" b="0" i="0" u="none" strike="noStrike" baseline="0" dirty="0">
                <a:solidFill>
                  <a:srgbClr val="FC2B00"/>
                </a:solidFill>
                <a:latin typeface="Calibri" panose="020F0502020204030204" pitchFamily="34" charset="0"/>
              </a:rPr>
              <a:t>(66.7%) </a:t>
            </a:r>
            <a:r>
              <a:rPr lang="en-US" sz="2000" b="0" i="0" u="none" strike="noStrike" baseline="0" dirty="0">
                <a:solidFill>
                  <a:srgbClr val="000000"/>
                </a:solidFill>
                <a:latin typeface="Calibri" panose="020F0502020204030204" pitchFamily="34" charset="0"/>
              </a:rPr>
              <a:t>patients, compared with 44/134 </a:t>
            </a:r>
            <a:r>
              <a:rPr lang="en-US" sz="2000" b="0" i="0" u="none" strike="noStrike" baseline="0" dirty="0">
                <a:solidFill>
                  <a:srgbClr val="FC2B00"/>
                </a:solidFill>
                <a:latin typeface="Calibri" panose="020F0502020204030204" pitchFamily="34" charset="0"/>
              </a:rPr>
              <a:t>(32.8%) </a:t>
            </a:r>
            <a:r>
              <a:rPr lang="en-US" sz="2000" b="0" i="0" u="none" strike="noStrike" baseline="0" dirty="0">
                <a:solidFill>
                  <a:srgbClr val="000000"/>
                </a:solidFill>
                <a:latin typeface="Calibri" panose="020F0502020204030204" pitchFamily="34" charset="0"/>
              </a:rPr>
              <a:t>where there was </a:t>
            </a:r>
            <a:r>
              <a:rPr lang="en-US" sz="2000" b="0" i="0" u="none" strike="noStrike" baseline="0" dirty="0">
                <a:solidFill>
                  <a:srgbClr val="FC2B00"/>
                </a:solidFill>
                <a:latin typeface="Calibri" panose="020F0502020204030204" pitchFamily="34" charset="0"/>
              </a:rPr>
              <a:t>no lead person </a:t>
            </a:r>
            <a:r>
              <a:rPr lang="en-US" sz="2000" b="0" i="0" u="none" strike="noStrike" baseline="0" dirty="0">
                <a:solidFill>
                  <a:srgbClr val="000000"/>
                </a:solidFill>
                <a:latin typeface="Calibri" panose="020F0502020204030204" pitchFamily="34" charset="0"/>
              </a:rPr>
              <a:t>documented. </a:t>
            </a: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Content Placeholder 2">
            <a:extLst>
              <a:ext uri="{FF2B5EF4-FFF2-40B4-BE49-F238E27FC236}">
                <a16:creationId xmlns:a16="http://schemas.microsoft.com/office/drawing/2014/main" id="{9C4A9FB2-74E2-EEED-1878-5DD2E848B02F}"/>
              </a:ext>
            </a:extLst>
          </p:cNvPr>
          <p:cNvSpPr txBox="1">
            <a:spLocks/>
          </p:cNvSpPr>
          <p:nvPr/>
        </p:nvSpPr>
        <p:spPr bwMode="auto">
          <a:xfrm>
            <a:off x="6493164" y="126008"/>
            <a:ext cx="737300" cy="1223820"/>
          </a:xfrm>
          <a:prstGeom prst="rect">
            <a:avLst/>
          </a:prstGeom>
          <a:solidFill>
            <a:schemeClr val="bg1">
              <a:lumMod val="50000"/>
              <a:lumOff val="50000"/>
            </a:schemeClr>
          </a:solidFill>
          <a:ln w="9525">
            <a:noFill/>
            <a:miter lim="800000"/>
            <a:headEnd/>
            <a:tailEnd/>
          </a:ln>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latin typeface="Calibri" panose="020F0502020204030204" pitchFamily="34" charset="0"/>
                <a:cs typeface="Calibri" panose="020F0502020204030204" pitchFamily="34" charset="0"/>
              </a:rPr>
              <a:t>3</a:t>
            </a:r>
          </a:p>
        </p:txBody>
      </p:sp>
      <p:pic>
        <p:nvPicPr>
          <p:cNvPr id="4" name="Picture 3" descr="A group of people walking in the park&#10;&#10;Description automatically generated">
            <a:extLst>
              <a:ext uri="{FF2B5EF4-FFF2-40B4-BE49-F238E27FC236}">
                <a16:creationId xmlns:a16="http://schemas.microsoft.com/office/drawing/2014/main" id="{F991C8EE-3015-3BF7-A376-1ED5817A71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Tree>
    <p:extLst>
      <p:ext uri="{BB962C8B-B14F-4D97-AF65-F5344CB8AC3E}">
        <p14:creationId xmlns:p14="http://schemas.microsoft.com/office/powerpoint/2010/main" val="220425376"/>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7373257" y="126007"/>
            <a:ext cx="4688114" cy="1223821"/>
          </a:xfrm>
          <a:solidFill>
            <a:schemeClr val="tx1">
              <a:lumMod val="95000"/>
            </a:schemeClr>
          </a:solidFill>
        </p:spPr>
        <p:txBody>
          <a:bodyPr anchor="ctr">
            <a:normAutofit/>
          </a:bodyPr>
          <a:lstStyle/>
          <a:p>
            <a:pPr marL="0" indent="0" algn="l">
              <a:buNone/>
            </a:pPr>
            <a:r>
              <a:rPr lang="en-GB" sz="2200" b="1" dirty="0">
                <a:solidFill>
                  <a:srgbClr val="884851"/>
                </a:solidFill>
                <a:latin typeface="Calibri" panose="020F0502020204030204" pitchFamily="34" charset="0"/>
                <a:ea typeface="Calibri" panose="020F0502020204030204" pitchFamily="34" charset="0"/>
                <a:cs typeface="Calibri" panose="020F0502020204030204" pitchFamily="34" charset="0"/>
              </a:rPr>
              <a:t>PROVIDE SPECIALIST PALLIATIVE CARE SERVICES IN HOSPITALS AND IN THE COMMUNITY</a:t>
            </a:r>
            <a:endParaRPr lang="en-US" sz="2200"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6" y="1511992"/>
            <a:ext cx="5568205" cy="5220000"/>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US" sz="2000" b="1" i="0" u="none" strike="noStrike" baseline="0" dirty="0">
                <a:solidFill>
                  <a:schemeClr val="bg1"/>
                </a:solidFill>
                <a:latin typeface="Calibri" panose="020F0502020204030204" pitchFamily="34" charset="0"/>
              </a:rPr>
              <a:t>Specialist palliative care services were not always available in hospitals nor involved when needed. </a:t>
            </a:r>
          </a:p>
          <a:p>
            <a:pPr marL="0" indent="0">
              <a:buNone/>
            </a:pPr>
            <a:endParaRPr lang="en-US" sz="1800" b="1" dirty="0">
              <a:solidFill>
                <a:srgbClr val="FC2B00"/>
              </a:solidFill>
              <a:latin typeface="Calibri" panose="020F0502020204030204" pitchFamily="34" charset="0"/>
            </a:endParaRPr>
          </a:p>
          <a:p>
            <a:pPr marL="0" indent="0">
              <a:buNone/>
            </a:pPr>
            <a:r>
              <a:rPr lang="en-US" sz="2000" b="0" i="0" u="none" strike="noStrike" baseline="0" dirty="0">
                <a:solidFill>
                  <a:srgbClr val="FC2B00"/>
                </a:solidFill>
                <a:latin typeface="Calibri" panose="020F0502020204030204" pitchFamily="34" charset="0"/>
              </a:rPr>
              <a:t>Seven-day specialist palliative care </a:t>
            </a:r>
            <a:r>
              <a:rPr lang="en-US" sz="2000" b="0" i="0" u="none" strike="noStrike" baseline="0" dirty="0">
                <a:solidFill>
                  <a:srgbClr val="000000"/>
                </a:solidFill>
                <a:latin typeface="Calibri" panose="020F0502020204030204" pitchFamily="34" charset="0"/>
              </a:rPr>
              <a:t>services were available in 125/210 </a:t>
            </a:r>
            <a:r>
              <a:rPr lang="en-US" sz="2000" b="0" i="0" u="none" strike="noStrike" baseline="0" dirty="0">
                <a:solidFill>
                  <a:srgbClr val="FC2B00"/>
                </a:solidFill>
                <a:latin typeface="Calibri" panose="020F0502020204030204" pitchFamily="34" charset="0"/>
              </a:rPr>
              <a:t>(59.5%) </a:t>
            </a:r>
            <a:r>
              <a:rPr lang="en-US" sz="2000" b="0" i="0" u="none" strike="noStrike" baseline="0" dirty="0">
                <a:solidFill>
                  <a:srgbClr val="000000"/>
                </a:solidFill>
                <a:latin typeface="Calibri" panose="020F0502020204030204" pitchFamily="34" charset="0"/>
              </a:rPr>
              <a:t>hospitals. </a:t>
            </a:r>
          </a:p>
          <a:p>
            <a:pPr marL="0" indent="0">
              <a:buNone/>
            </a:pP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120/290 </a:t>
            </a:r>
            <a:r>
              <a:rPr lang="en-US" sz="2000" b="0" i="0" u="none" strike="noStrike" baseline="0" dirty="0">
                <a:solidFill>
                  <a:srgbClr val="FC2B00"/>
                </a:solidFill>
                <a:latin typeface="Calibri" panose="020F0502020204030204" pitchFamily="34" charset="0"/>
              </a:rPr>
              <a:t>(41.4%) </a:t>
            </a:r>
            <a:r>
              <a:rPr lang="en-US" sz="2000" b="0" i="0" u="none" strike="noStrike" baseline="0" dirty="0">
                <a:solidFill>
                  <a:srgbClr val="000000"/>
                </a:solidFill>
                <a:latin typeface="Calibri" panose="020F0502020204030204" pitchFamily="34" charset="0"/>
              </a:rPr>
              <a:t>patients without parallel planning had </a:t>
            </a:r>
            <a:r>
              <a:rPr lang="en-US" sz="2000" b="0" i="0" u="none" strike="noStrike" baseline="0" dirty="0">
                <a:solidFill>
                  <a:srgbClr val="FC2B00"/>
                </a:solidFill>
                <a:latin typeface="Calibri" panose="020F0502020204030204" pitchFamily="34" charset="0"/>
              </a:rPr>
              <a:t>specialist palliative care input</a:t>
            </a:r>
            <a:r>
              <a:rPr lang="en-US" sz="2000" b="0" i="0" u="none" strike="noStrike" baseline="0" dirty="0">
                <a:solidFill>
                  <a:srgbClr val="000000"/>
                </a:solidFill>
                <a:latin typeface="Calibri" panose="020F0502020204030204" pitchFamily="34" charset="0"/>
              </a:rPr>
              <a:t>, compared with 94/130 </a:t>
            </a:r>
            <a:r>
              <a:rPr lang="en-US" sz="2000" b="0" i="0" u="none" strike="noStrike" baseline="0" dirty="0">
                <a:solidFill>
                  <a:srgbClr val="FC2B00"/>
                </a:solidFill>
                <a:latin typeface="Calibri" panose="020F0502020204030204" pitchFamily="34" charset="0"/>
              </a:rPr>
              <a:t>(72.3%) </a:t>
            </a:r>
            <a:r>
              <a:rPr lang="en-US" sz="2000" b="0" i="0" u="none" strike="noStrike" baseline="0" dirty="0">
                <a:solidFill>
                  <a:srgbClr val="000000"/>
                </a:solidFill>
                <a:latin typeface="Calibri" panose="020F0502020204030204" pitchFamily="34" charset="0"/>
              </a:rPr>
              <a:t>who did. </a:t>
            </a: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sz="2000" dirty="0">
              <a:solidFill>
                <a:schemeClr val="bg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For 77/444 </a:t>
            </a:r>
            <a:r>
              <a:rPr lang="en-US" sz="2000" b="0" i="0" u="none" strike="noStrike" baseline="0" dirty="0">
                <a:solidFill>
                  <a:srgbClr val="FC2B00"/>
                </a:solidFill>
                <a:latin typeface="Calibri" panose="020F0502020204030204" pitchFamily="34" charset="0"/>
              </a:rPr>
              <a:t>(17.3%) </a:t>
            </a:r>
            <a:r>
              <a:rPr lang="en-US" sz="2000" b="0" i="0" u="none" strike="noStrike" baseline="0" dirty="0">
                <a:solidFill>
                  <a:srgbClr val="000000"/>
                </a:solidFill>
                <a:latin typeface="Calibri" panose="020F0502020204030204" pitchFamily="34" charset="0"/>
              </a:rPr>
              <a:t>patients </a:t>
            </a:r>
            <a:r>
              <a:rPr lang="en-US" sz="2000" b="0" i="0" u="none" strike="noStrike" baseline="0" dirty="0">
                <a:solidFill>
                  <a:srgbClr val="FC2B00"/>
                </a:solidFill>
                <a:latin typeface="Calibri" panose="020F0502020204030204" pitchFamily="34" charset="0"/>
              </a:rPr>
              <a:t>specialist palliative/end of life care </a:t>
            </a:r>
            <a:r>
              <a:rPr lang="en-US" sz="2000" b="0" i="0" u="none" strike="noStrike" baseline="0" dirty="0">
                <a:solidFill>
                  <a:srgbClr val="000000"/>
                </a:solidFill>
                <a:latin typeface="Calibri" panose="020F0502020204030204" pitchFamily="34" charset="0"/>
              </a:rPr>
              <a:t>input </a:t>
            </a:r>
            <a:r>
              <a:rPr lang="en-US" sz="2000" b="0" i="0" u="none" strike="noStrike" baseline="0" dirty="0">
                <a:solidFill>
                  <a:srgbClr val="FC2B00"/>
                </a:solidFill>
                <a:latin typeface="Calibri" panose="020F0502020204030204" pitchFamily="34" charset="0"/>
              </a:rPr>
              <a:t>could have been better</a:t>
            </a:r>
            <a:r>
              <a:rPr lang="en-US" sz="2000" b="0" i="0" u="none" strike="noStrike" baseline="0" dirty="0">
                <a:solidFill>
                  <a:srgbClr val="000000"/>
                </a:solidFill>
                <a:latin typeface="Calibri" panose="020F0502020204030204" pitchFamily="34" charset="0"/>
              </a:rPr>
              <a:t>. </a:t>
            </a: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Content Placeholder 2">
            <a:extLst>
              <a:ext uri="{FF2B5EF4-FFF2-40B4-BE49-F238E27FC236}">
                <a16:creationId xmlns:a16="http://schemas.microsoft.com/office/drawing/2014/main" id="{9C4A9FB2-74E2-EEED-1878-5DD2E848B02F}"/>
              </a:ext>
            </a:extLst>
          </p:cNvPr>
          <p:cNvSpPr txBox="1">
            <a:spLocks/>
          </p:cNvSpPr>
          <p:nvPr/>
        </p:nvSpPr>
        <p:spPr bwMode="auto">
          <a:xfrm>
            <a:off x="6493164" y="126008"/>
            <a:ext cx="737300" cy="1223820"/>
          </a:xfrm>
          <a:prstGeom prst="rect">
            <a:avLst/>
          </a:prstGeom>
          <a:solidFill>
            <a:schemeClr val="bg1">
              <a:lumMod val="50000"/>
              <a:lumOff val="50000"/>
            </a:schemeClr>
          </a:solidFill>
          <a:ln w="9525">
            <a:noFill/>
            <a:miter lim="800000"/>
            <a:headEnd/>
            <a:tailEnd/>
          </a:ln>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latin typeface="Calibri" panose="020F0502020204030204" pitchFamily="34" charset="0"/>
                <a:cs typeface="Calibri" panose="020F0502020204030204" pitchFamily="34" charset="0"/>
              </a:rPr>
              <a:t>4</a:t>
            </a:r>
          </a:p>
        </p:txBody>
      </p:sp>
      <p:pic>
        <p:nvPicPr>
          <p:cNvPr id="4" name="Picture 3" descr="A group of people walking in the park&#10;&#10;Description automatically generated">
            <a:extLst>
              <a:ext uri="{FF2B5EF4-FFF2-40B4-BE49-F238E27FC236}">
                <a16:creationId xmlns:a16="http://schemas.microsoft.com/office/drawing/2014/main" id="{F6C7C99E-1A0D-E2E3-3E3A-5A7048FF33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Tree>
    <p:extLst>
      <p:ext uri="{BB962C8B-B14F-4D97-AF65-F5344CB8AC3E}">
        <p14:creationId xmlns:p14="http://schemas.microsoft.com/office/powerpoint/2010/main" val="320765643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a:extLst>
            <a:ext uri="{FF2B5EF4-FFF2-40B4-BE49-F238E27FC236}">
              <a16:creationId xmlns:a16="http://schemas.microsoft.com/office/drawing/2014/main" id="{BF9258C5-6C06-5CF9-A187-927D4302AF83}"/>
            </a:ext>
          </a:extLst>
        </p:cNvPr>
        <p:cNvGrpSpPr/>
        <p:nvPr/>
      </p:nvGrpSpPr>
      <p:grpSpPr>
        <a:xfrm>
          <a:off x="0" y="0"/>
          <a:ext cx="0" cy="0"/>
          <a:chOff x="0" y="0"/>
          <a:chExt cx="0" cy="0"/>
        </a:xfrm>
      </p:grpSpPr>
      <p:sp>
        <p:nvSpPr>
          <p:cNvPr id="19" name="Freeform: Shape 14">
            <a:extLst>
              <a:ext uri="{FF2B5EF4-FFF2-40B4-BE49-F238E27FC236}">
                <a16:creationId xmlns:a16="http://schemas.microsoft.com/office/drawing/2014/main" id="{F136F64C-D168-2FB5-A7AA-B79C17644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1894B0C-673A-B8CD-5BA5-856AC2813628}"/>
              </a:ext>
            </a:extLst>
          </p:cNvPr>
          <p:cNvSpPr>
            <a:spLocks noGrp="1"/>
          </p:cNvSpPr>
          <p:nvPr>
            <p:ph idx="1"/>
          </p:nvPr>
        </p:nvSpPr>
        <p:spPr>
          <a:xfrm>
            <a:off x="7373257" y="126007"/>
            <a:ext cx="4688114" cy="1223821"/>
          </a:xfrm>
          <a:solidFill>
            <a:schemeClr val="tx1">
              <a:lumMod val="95000"/>
            </a:schemeClr>
          </a:solidFill>
        </p:spPr>
        <p:txBody>
          <a:bodyPr anchor="ctr">
            <a:normAutofit/>
          </a:bodyPr>
          <a:lstStyle/>
          <a:p>
            <a:pPr marL="0" indent="0">
              <a:buNone/>
            </a:pPr>
            <a:r>
              <a:rPr lang="en-GB" sz="2200" b="1" dirty="0">
                <a:solidFill>
                  <a:srgbClr val="884851"/>
                </a:solidFill>
                <a:latin typeface="Calibri" panose="020F0502020204030204" pitchFamily="34" charset="0"/>
                <a:ea typeface="Calibri" panose="020F0502020204030204" pitchFamily="34" charset="0"/>
                <a:cs typeface="Calibri" panose="020F0502020204030204" pitchFamily="34" charset="0"/>
              </a:rPr>
              <a:t>PALLIATIVE AND END OF LIFE CARE SHOULD BE A CORE COMPETENCIES</a:t>
            </a:r>
            <a:endParaRPr lang="en-US" sz="2200"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id="{2171A4D4-169A-C5D7-5C38-80D8CBE0311F}"/>
              </a:ext>
            </a:extLst>
          </p:cNvPr>
          <p:cNvSpPr txBox="1">
            <a:spLocks/>
          </p:cNvSpPr>
          <p:nvPr/>
        </p:nvSpPr>
        <p:spPr bwMode="auto">
          <a:xfrm>
            <a:off x="6493166" y="1511992"/>
            <a:ext cx="5568205" cy="5220000"/>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US" sz="2000" b="1" i="0" u="none" strike="noStrike" baseline="0" dirty="0">
                <a:solidFill>
                  <a:schemeClr val="bg1"/>
                </a:solidFill>
                <a:latin typeface="Calibri" panose="020F0502020204030204" pitchFamily="34" charset="0"/>
              </a:rPr>
              <a:t>Training to identify when palliative or end of life care will help was not always provided or available. </a:t>
            </a:r>
          </a:p>
          <a:p>
            <a:pPr marL="0" indent="0">
              <a:buNone/>
            </a:pPr>
            <a:endParaRPr lang="en-US" sz="1800" b="1" dirty="0">
              <a:solidFill>
                <a:srgbClr val="FC2B00"/>
              </a:solidFill>
              <a:latin typeface="Calibri" panose="020F0502020204030204" pitchFamily="34" charset="0"/>
            </a:endParaRPr>
          </a:p>
          <a:p>
            <a:pPr marL="0" indent="0">
              <a:buNone/>
            </a:pPr>
            <a:r>
              <a:rPr lang="en-US" sz="2000" b="0" i="0" u="none" strike="noStrike" baseline="0" dirty="0">
                <a:solidFill>
                  <a:srgbClr val="FC2B00"/>
                </a:solidFill>
                <a:latin typeface="Calibri" panose="020F0502020204030204" pitchFamily="34" charset="0"/>
              </a:rPr>
              <a:t>Training in end of life care </a:t>
            </a:r>
            <a:r>
              <a:rPr lang="en-US" sz="2000" b="0" i="0" u="none" strike="noStrike" baseline="0" dirty="0">
                <a:solidFill>
                  <a:srgbClr val="000000"/>
                </a:solidFill>
                <a:latin typeface="Calibri" panose="020F0502020204030204" pitchFamily="34" charset="0"/>
              </a:rPr>
              <a:t>was included in the </a:t>
            </a:r>
            <a:r>
              <a:rPr lang="en-US" sz="2000" b="0" i="0" u="none" strike="noStrike" baseline="0" dirty="0">
                <a:solidFill>
                  <a:srgbClr val="FC2B00"/>
                </a:solidFill>
                <a:latin typeface="Calibri" panose="020F0502020204030204" pitchFamily="34" charset="0"/>
              </a:rPr>
              <a:t>induction </a:t>
            </a:r>
            <a:r>
              <a:rPr lang="en-US" sz="2000" b="0" i="0" u="none" strike="noStrike" baseline="0" dirty="0" err="1">
                <a:solidFill>
                  <a:srgbClr val="FC2B00"/>
                </a:solidFill>
                <a:latin typeface="Calibri" panose="020F0502020204030204" pitchFamily="34" charset="0"/>
              </a:rPr>
              <a:t>programme</a:t>
            </a:r>
            <a:r>
              <a:rPr lang="en-US" sz="2000" b="0" i="0" u="none" strike="noStrike" baseline="0" dirty="0">
                <a:solidFill>
                  <a:srgbClr val="FC2B00"/>
                </a:solidFill>
                <a:latin typeface="Calibri" panose="020F0502020204030204" pitchFamily="34" charset="0"/>
              </a:rPr>
              <a:t> </a:t>
            </a:r>
            <a:r>
              <a:rPr lang="en-US" sz="2000" b="0" i="0" u="none" strike="noStrike" baseline="0" dirty="0">
                <a:solidFill>
                  <a:srgbClr val="000000"/>
                </a:solidFill>
                <a:latin typeface="Calibri" panose="020F0502020204030204" pitchFamily="34" charset="0"/>
              </a:rPr>
              <a:t>in only 137/214 </a:t>
            </a:r>
            <a:r>
              <a:rPr lang="en-US" sz="2000" b="0" i="0" u="none" strike="noStrike" baseline="0" dirty="0">
                <a:solidFill>
                  <a:srgbClr val="FC2B00"/>
                </a:solidFill>
                <a:latin typeface="Calibri" panose="020F0502020204030204" pitchFamily="34" charset="0"/>
              </a:rPr>
              <a:t>(64.0%) </a:t>
            </a:r>
            <a:r>
              <a:rPr lang="en-US" sz="2000" b="0" i="0" u="none" strike="noStrike" baseline="0" dirty="0">
                <a:solidFill>
                  <a:srgbClr val="000000"/>
                </a:solidFill>
                <a:latin typeface="Calibri" panose="020F0502020204030204" pitchFamily="34" charset="0"/>
              </a:rPr>
              <a:t>hospitals and in </a:t>
            </a:r>
            <a:r>
              <a:rPr lang="en-US" sz="2000" b="0" i="0" u="none" strike="noStrike" baseline="0" dirty="0">
                <a:solidFill>
                  <a:srgbClr val="FC2B00"/>
                </a:solidFill>
                <a:latin typeface="Calibri" panose="020F0502020204030204" pitchFamily="34" charset="0"/>
              </a:rPr>
              <a:t>mandatory </a:t>
            </a:r>
            <a:r>
              <a:rPr lang="en-US" sz="2000" b="0" i="0" u="none" strike="noStrike" baseline="0" dirty="0">
                <a:solidFill>
                  <a:srgbClr val="000000"/>
                </a:solidFill>
                <a:latin typeface="Calibri" panose="020F0502020204030204" pitchFamily="34" charset="0"/>
              </a:rPr>
              <a:t>or priority training in 110/214 (51.4%) hospitals. </a:t>
            </a:r>
          </a:p>
          <a:p>
            <a:pPr marL="0" indent="0">
              <a:buNone/>
            </a:pPr>
            <a:endParaRPr lang="en-US" sz="2000" dirty="0">
              <a:solidFill>
                <a:srgbClr val="000000"/>
              </a:solidFill>
              <a:latin typeface="Calibri" panose="020F0502020204030204" pitchFamily="34" charset="0"/>
            </a:endParaRPr>
          </a:p>
          <a:p>
            <a:pPr marL="0" indent="0">
              <a:buNone/>
            </a:pPr>
            <a:r>
              <a:rPr lang="en-US" sz="2000" b="0" i="0" u="none" strike="noStrike" baseline="0" dirty="0">
                <a:solidFill>
                  <a:srgbClr val="FC2B00"/>
                </a:solidFill>
                <a:latin typeface="Calibri" panose="020F0502020204030204" pitchFamily="34" charset="0"/>
              </a:rPr>
              <a:t>Training in end of life care </a:t>
            </a:r>
            <a:r>
              <a:rPr lang="en-US" sz="2000" b="0" i="0" u="none" strike="noStrike" baseline="0" dirty="0">
                <a:solidFill>
                  <a:srgbClr val="000000"/>
                </a:solidFill>
                <a:latin typeface="Calibri" panose="020F0502020204030204" pitchFamily="34" charset="0"/>
              </a:rPr>
              <a:t>for </a:t>
            </a:r>
            <a:r>
              <a:rPr lang="en-US" sz="2000" b="0" i="0" u="none" strike="noStrike" baseline="0" dirty="0">
                <a:solidFill>
                  <a:srgbClr val="FC2B00"/>
                </a:solidFill>
                <a:latin typeface="Calibri" panose="020F0502020204030204" pitchFamily="34" charset="0"/>
              </a:rPr>
              <a:t>all patient-facing healthcare staff </a:t>
            </a:r>
            <a:r>
              <a:rPr lang="en-US" sz="2000" b="0" i="0" u="none" strike="noStrike" baseline="0" dirty="0">
                <a:solidFill>
                  <a:srgbClr val="000000"/>
                </a:solidFill>
                <a:latin typeface="Calibri" panose="020F0502020204030204" pitchFamily="34" charset="0"/>
              </a:rPr>
              <a:t>is needed to recognise </a:t>
            </a:r>
            <a:r>
              <a:rPr lang="en-US" sz="2000" b="0" i="0" u="none" strike="noStrike" baseline="0" dirty="0">
                <a:solidFill>
                  <a:srgbClr val="FC2B00"/>
                </a:solidFill>
                <a:latin typeface="Calibri" panose="020F0502020204030204" pitchFamily="34" charset="0"/>
              </a:rPr>
              <a:t>who would benefit from specialist palliative care </a:t>
            </a:r>
            <a:r>
              <a:rPr lang="en-US" sz="2000" b="0" i="0" u="none" strike="noStrike" baseline="0" dirty="0">
                <a:solidFill>
                  <a:srgbClr val="000000"/>
                </a:solidFill>
                <a:latin typeface="Calibri" panose="020F0502020204030204" pitchFamily="34" charset="0"/>
              </a:rPr>
              <a:t>to treat the symptoms of advanced chronic disease. </a:t>
            </a:r>
            <a:endParaRPr lang="en-US" sz="2000" b="1" dirty="0">
              <a:solidFill>
                <a:srgbClr val="FC2B00"/>
              </a:solidFill>
              <a:latin typeface="Calibri" panose="020F0502020204030204" pitchFamily="34" charset="0"/>
            </a:endParaRPr>
          </a:p>
        </p:txBody>
      </p:sp>
      <p:sp>
        <p:nvSpPr>
          <p:cNvPr id="2" name="Content Placeholder 2">
            <a:extLst>
              <a:ext uri="{FF2B5EF4-FFF2-40B4-BE49-F238E27FC236}">
                <a16:creationId xmlns:a16="http://schemas.microsoft.com/office/drawing/2014/main" id="{DA459822-49E7-6AD5-A267-F6B7749B840A}"/>
              </a:ext>
            </a:extLst>
          </p:cNvPr>
          <p:cNvSpPr txBox="1">
            <a:spLocks/>
          </p:cNvSpPr>
          <p:nvPr/>
        </p:nvSpPr>
        <p:spPr bwMode="auto">
          <a:xfrm>
            <a:off x="6493164" y="126008"/>
            <a:ext cx="737300" cy="1223820"/>
          </a:xfrm>
          <a:prstGeom prst="rect">
            <a:avLst/>
          </a:prstGeom>
          <a:solidFill>
            <a:schemeClr val="bg1">
              <a:lumMod val="50000"/>
              <a:lumOff val="50000"/>
            </a:schemeClr>
          </a:solidFill>
          <a:ln w="9525">
            <a:noFill/>
            <a:miter lim="800000"/>
            <a:headEnd/>
            <a:tailEnd/>
          </a:ln>
        </p:spPr>
        <p:txBody>
          <a:bodyPr vert="horz" wrap="square" lIns="91440" tIns="45720" rIns="91440" bIns="45720" numCol="1" anchor="ctr" anchorCtr="0" compatLnSpc="1">
            <a:prstTxWarp prst="textNoShape">
              <a:avLst/>
            </a:prstTxWarp>
            <a:normAutofit fontScale="775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latin typeface="Calibri" panose="020F0502020204030204" pitchFamily="34" charset="0"/>
                <a:cs typeface="Calibri" panose="020F0502020204030204" pitchFamily="34" charset="0"/>
              </a:rPr>
              <a:t>5</a:t>
            </a:r>
          </a:p>
        </p:txBody>
      </p:sp>
      <p:pic>
        <p:nvPicPr>
          <p:cNvPr id="4" name="Picture 3" descr="A group of people walking in the park&#10;&#10;Description automatically generated">
            <a:extLst>
              <a:ext uri="{FF2B5EF4-FFF2-40B4-BE49-F238E27FC236}">
                <a16:creationId xmlns:a16="http://schemas.microsoft.com/office/drawing/2014/main" id="{7365D08A-DA7F-CFFD-D752-025C1BE4D3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Tree>
    <p:extLst>
      <p:ext uri="{BB962C8B-B14F-4D97-AF65-F5344CB8AC3E}">
        <p14:creationId xmlns:p14="http://schemas.microsoft.com/office/powerpoint/2010/main" val="315258639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297221" y="2747866"/>
            <a:ext cx="5568205" cy="681134"/>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buNone/>
            </a:pPr>
            <a:r>
              <a:rPr lang="en-GB" sz="3600" b="1" dirty="0">
                <a:solidFill>
                  <a:srgbClr val="884851"/>
                </a:solidFill>
                <a:latin typeface="Calibri" panose="020F0502020204030204" pitchFamily="34" charset="0"/>
                <a:ea typeface="Calibri" panose="020F0502020204030204" pitchFamily="34" charset="0"/>
                <a:cs typeface="Calibri" panose="020F0502020204030204" pitchFamily="34" charset="0"/>
              </a:rPr>
              <a:t>RECOMMENDATIONS</a:t>
            </a:r>
            <a:endParaRPr lang="en-GB"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descr="A group of people walking in the park&#10;&#10;Description automatically generated">
            <a:extLst>
              <a:ext uri="{FF2B5EF4-FFF2-40B4-BE49-F238E27FC236}">
                <a16:creationId xmlns:a16="http://schemas.microsoft.com/office/drawing/2014/main" id="{4ACBF66B-40A0-7987-AA6F-8A392DB4C1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172782" cy="6858000"/>
          </a:xfrm>
          <a:prstGeom prst="rect">
            <a:avLst/>
          </a:prstGeom>
        </p:spPr>
      </p:pic>
    </p:spTree>
    <p:extLst>
      <p:ext uri="{BB962C8B-B14F-4D97-AF65-F5344CB8AC3E}">
        <p14:creationId xmlns:p14="http://schemas.microsoft.com/office/powerpoint/2010/main" val="3156513137"/>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D2C01"/>
          </a:solidFill>
        </p:spPr>
        <p:txBody>
          <a:bodyPr/>
          <a:lstStyle/>
          <a:p>
            <a:r>
              <a:rPr lang="en-US" dirty="0"/>
              <a:t>Parallel planning in advanced chronic conditions</a:t>
            </a:r>
          </a:p>
        </p:txBody>
      </p:sp>
      <p:graphicFrame>
        <p:nvGraphicFramePr>
          <p:cNvPr id="8" name="Table 7">
            <a:extLst>
              <a:ext uri="{FF2B5EF4-FFF2-40B4-BE49-F238E27FC236}">
                <a16:creationId xmlns:a16="http://schemas.microsoft.com/office/drawing/2014/main" id="{83C2576E-B66E-EF65-1F56-DA0FDF97FA4C}"/>
              </a:ext>
            </a:extLst>
          </p:cNvPr>
          <p:cNvGraphicFramePr>
            <a:graphicFrameLocks noGrp="1"/>
          </p:cNvGraphicFramePr>
          <p:nvPr>
            <p:extLst>
              <p:ext uri="{D42A27DB-BD31-4B8C-83A1-F6EECF244321}">
                <p14:modId xmlns:p14="http://schemas.microsoft.com/office/powerpoint/2010/main" val="3898874396"/>
              </p:ext>
            </p:extLst>
          </p:nvPr>
        </p:nvGraphicFramePr>
        <p:xfrm>
          <a:off x="697029" y="878967"/>
          <a:ext cx="10797942" cy="5369306"/>
        </p:xfrm>
        <a:graphic>
          <a:graphicData uri="http://schemas.openxmlformats.org/drawingml/2006/table">
            <a:tbl>
              <a:tblPr/>
              <a:tblGrid>
                <a:gridCol w="10797942">
                  <a:extLst>
                    <a:ext uri="{9D8B030D-6E8A-4147-A177-3AD203B41FA5}">
                      <a16:colId xmlns:a16="http://schemas.microsoft.com/office/drawing/2014/main" val="4084129591"/>
                    </a:ext>
                  </a:extLst>
                </a:gridCol>
              </a:tblGrid>
              <a:tr h="0">
                <a:tc>
                  <a:txBody>
                    <a:bodyPr/>
                    <a:lstStyle/>
                    <a:p>
                      <a:endParaRPr lang="en-GB" sz="2800" b="0" i="0" u="none" strike="noStrike" baseline="0" dirty="0">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Ensure that patients with advanced chronic disease have access to palliative care alongside disease modifying treatment (parallel planning) to improve symptom control and quality of life. </a:t>
                      </a:r>
                    </a:p>
                    <a:p>
                      <a:endParaRPr lang="en-GB" sz="24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Integrated care boards and commissioners, hospital executive boards </a:t>
                      </a:r>
                    </a:p>
                    <a:p>
                      <a:endParaRPr lang="en-US" sz="2400" b="0" i="1"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Palliative care services, clinical directors, medical directors and directors of nursing, hospice services and local authorities, primary care, community care including care homes, nursing homes and social care </a:t>
                      </a:r>
                      <a:r>
                        <a:rPr lang="en-US" sz="2400" b="0" i="0" u="none" strike="noStrike" baseline="0" dirty="0">
                          <a:solidFill>
                            <a:srgbClr val="FC2B00"/>
                          </a:solidFill>
                          <a:latin typeface="Calibri" panose="020F0502020204030204" pitchFamily="34" charset="0"/>
                        </a:rPr>
                        <a:t>	</a:t>
                      </a:r>
                    </a:p>
                    <a:p>
                      <a:pPr algn="l">
                        <a:lnSpc>
                          <a:spcPct val="115000"/>
                        </a:lnSpc>
                        <a:spcAft>
                          <a:spcPts val="1000"/>
                        </a:spcAft>
                      </a:pPr>
                      <a:endParaRPr lang="en-GB" sz="2000" i="1"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685800" rtl="0" eaLnBrk="1" fontAlgn="auto" latinLnBrk="0" hangingPunct="1">
                        <a:lnSpc>
                          <a:spcPct val="115000"/>
                        </a:lnSpc>
                        <a:spcBef>
                          <a:spcPts val="0"/>
                        </a:spcBef>
                        <a:spcAft>
                          <a:spcPts val="1000"/>
                        </a:spcAft>
                        <a:buClrTx/>
                        <a:buSzTx/>
                        <a:buFontTx/>
                        <a:buNone/>
                        <a:tabLst/>
                        <a:defRPr/>
                      </a:pPr>
                      <a:r>
                        <a:rPr lang="en-US" sz="2000" i="1" kern="1200" dirty="0">
                          <a:solidFill>
                            <a:schemeClr val="tx1"/>
                          </a:solidFill>
                          <a:effectLst/>
                          <a:latin typeface="Calibri" panose="020F0502020204030204" pitchFamily="34" charset="0"/>
                          <a:ea typeface="+mn-ea"/>
                          <a:cs typeface="Calibri" panose="020F0502020204030204" pitchFamily="34" charset="0"/>
                        </a:rPr>
                        <a:t>This aligns with NICE Guideline [NG142], End of life care for adults: service delivery, 2019 	</a:t>
                      </a:r>
                    </a:p>
                    <a:p>
                      <a:pPr algn="l">
                        <a:lnSpc>
                          <a:spcPct val="115000"/>
                        </a:lnSpc>
                        <a:spcAft>
                          <a:spcPts val="10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lnL>
                      <a:noFill/>
                    </a:lnL>
                    <a:lnR>
                      <a:noFill/>
                    </a:lnR>
                    <a:lnT>
                      <a:noFill/>
                    </a:lnT>
                    <a:lnB>
                      <a:noFill/>
                    </a:lnB>
                    <a:noFill/>
                  </a:tcPr>
                </a:tc>
                <a:extLst>
                  <a:ext uri="{0D108BD9-81ED-4DB2-BD59-A6C34878D82A}">
                    <a16:rowId xmlns:a16="http://schemas.microsoft.com/office/drawing/2014/main" val="550336451"/>
                  </a:ext>
                </a:extLst>
              </a:tr>
            </a:tbl>
          </a:graphicData>
        </a:graphic>
      </p:graphicFrame>
    </p:spTree>
    <p:extLst>
      <p:ext uri="{BB962C8B-B14F-4D97-AF65-F5344CB8AC3E}">
        <p14:creationId xmlns:p14="http://schemas.microsoft.com/office/powerpoint/2010/main" val="2866270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0FFA4-2D7F-6B84-B9E7-67D26CD4E4BC}"/>
              </a:ext>
            </a:extLst>
          </p:cNvPr>
          <p:cNvSpPr>
            <a:spLocks noGrp="1"/>
          </p:cNvSpPr>
          <p:nvPr>
            <p:ph type="title"/>
          </p:nvPr>
        </p:nvSpPr>
        <p:spPr>
          <a:solidFill>
            <a:srgbClr val="FD2C01"/>
          </a:solidFill>
        </p:spPr>
        <p:txBody>
          <a:bodyPr/>
          <a:lstStyle/>
          <a:p>
            <a:r>
              <a:rPr lang="en-US" dirty="0"/>
              <a:t>Communication about death and dying</a:t>
            </a:r>
          </a:p>
        </p:txBody>
      </p:sp>
      <p:graphicFrame>
        <p:nvGraphicFramePr>
          <p:cNvPr id="4" name="Table 3">
            <a:extLst>
              <a:ext uri="{FF2B5EF4-FFF2-40B4-BE49-F238E27FC236}">
                <a16:creationId xmlns:a16="http://schemas.microsoft.com/office/drawing/2014/main" id="{B1D83DA7-EAC8-06D2-5968-104F8BCB791D}"/>
              </a:ext>
            </a:extLst>
          </p:cNvPr>
          <p:cNvGraphicFramePr>
            <a:graphicFrameLocks noGrp="1"/>
          </p:cNvGraphicFramePr>
          <p:nvPr>
            <p:extLst>
              <p:ext uri="{D42A27DB-BD31-4B8C-83A1-F6EECF244321}">
                <p14:modId xmlns:p14="http://schemas.microsoft.com/office/powerpoint/2010/main" val="1965820978"/>
              </p:ext>
            </p:extLst>
          </p:nvPr>
        </p:nvGraphicFramePr>
        <p:xfrm>
          <a:off x="609600" y="836613"/>
          <a:ext cx="10972800" cy="5547360"/>
        </p:xfrm>
        <a:graphic>
          <a:graphicData uri="http://schemas.openxmlformats.org/drawingml/2006/table">
            <a:tbl>
              <a:tblPr/>
              <a:tblGrid>
                <a:gridCol w="10972800">
                  <a:extLst>
                    <a:ext uri="{9D8B030D-6E8A-4147-A177-3AD203B41FA5}">
                      <a16:colId xmlns:a16="http://schemas.microsoft.com/office/drawing/2014/main" val="1005160230"/>
                    </a:ext>
                  </a:extLst>
                </a:gridCol>
              </a:tblGrid>
              <a:tr h="0">
                <a:tc>
                  <a:txBody>
                    <a:bodyPr/>
                    <a:lstStyle/>
                    <a:p>
                      <a:endParaRPr lang="en-GB" sz="2800" b="0" i="0" u="none" strike="noStrike" baseline="0" dirty="0">
                        <a:latin typeface="Calibri" panose="020F0502020204030204" pitchFamily="34" charset="0"/>
                      </a:endParaRPr>
                    </a:p>
                    <a:p>
                      <a:r>
                        <a:rPr lang="en-US" sz="2400" b="0" i="0" u="none" strike="noStrike" baseline="0" dirty="0" err="1">
                          <a:solidFill>
                            <a:srgbClr val="000000"/>
                          </a:solidFill>
                          <a:latin typeface="Calibri" panose="020F0502020204030204" pitchFamily="34" charset="0"/>
                        </a:rPr>
                        <a:t>Normalise</a:t>
                      </a:r>
                      <a:r>
                        <a:rPr lang="en-US" sz="2400" b="0" i="0" u="none" strike="noStrike" baseline="0" dirty="0">
                          <a:solidFill>
                            <a:srgbClr val="000000"/>
                          </a:solidFill>
                          <a:latin typeface="Calibri" panose="020F0502020204030204" pitchFamily="34" charset="0"/>
                        </a:rPr>
                        <a:t> conversations about palliative/end of life care, advance care plans, death and dying. As a trigger to introduce a conversation which includes the patient and their family/carers, consider: </a:t>
                      </a:r>
                    </a:p>
                    <a:p>
                      <a:pPr lvl="1"/>
                      <a:r>
                        <a:rPr lang="en-US" sz="2400" b="0" i="0" u="none" strike="noStrike" baseline="0" dirty="0">
                          <a:solidFill>
                            <a:srgbClr val="000000"/>
                          </a:solidFill>
                          <a:latin typeface="Calibri" panose="020F0502020204030204" pitchFamily="34" charset="0"/>
                        </a:rPr>
                        <a:t>• The surprise question “</a:t>
                      </a:r>
                      <a:r>
                        <a:rPr lang="en-US" sz="2400" b="0" i="1" u="none" strike="noStrike" baseline="0" dirty="0">
                          <a:solidFill>
                            <a:srgbClr val="000000"/>
                          </a:solidFill>
                          <a:latin typeface="Calibri" panose="020F0502020204030204" pitchFamily="34" charset="0"/>
                        </a:rPr>
                        <a:t>Would you be surprised if this patient died within the next 12-months?</a:t>
                      </a:r>
                      <a:r>
                        <a:rPr lang="en-US" sz="2400" b="0" i="0" u="none" strike="noStrike" baseline="0" dirty="0">
                          <a:solidFill>
                            <a:srgbClr val="000000"/>
                          </a:solidFill>
                          <a:latin typeface="Calibri" panose="020F0502020204030204" pitchFamily="34" charset="0"/>
                        </a:rPr>
                        <a:t>” This can be used across all healthcare settings; and/or </a:t>
                      </a:r>
                    </a:p>
                    <a:p>
                      <a:pPr lvl="1"/>
                      <a:r>
                        <a:rPr lang="en-US" sz="2400" b="0" i="0" u="none" strike="noStrike" baseline="0" dirty="0">
                          <a:solidFill>
                            <a:srgbClr val="000000"/>
                          </a:solidFill>
                          <a:latin typeface="Calibri" panose="020F0502020204030204" pitchFamily="34" charset="0"/>
                        </a:rPr>
                        <a:t>• Recurrent hospital admission of patients with advanced chronic disease. </a:t>
                      </a:r>
                    </a:p>
                    <a:p>
                      <a:endParaRPr lang="en-GB" sz="24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Patients and their families/carers, all healthcare professionals, specifically members of the clinical team treating the underlying disease, primary care, community care including care home and nursing home staff </a:t>
                      </a:r>
                    </a:p>
                    <a:p>
                      <a:endParaRPr lang="en-US" sz="2400" b="0" i="0"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Palliative care services, clinical directors, medical directors and directors of nursing, hospice services and social care </a:t>
                      </a:r>
                      <a:r>
                        <a:rPr lang="en-US" sz="2400" b="0" i="0" u="none" strike="noStrike" baseline="0" dirty="0">
                          <a:solidFill>
                            <a:srgbClr val="FC2B00"/>
                          </a:solidFill>
                          <a:latin typeface="Calibri" panose="020F0502020204030204" pitchFamily="34" charset="0"/>
                        </a:rPr>
                        <a:t>	</a:t>
                      </a:r>
                    </a:p>
                  </a:txBody>
                  <a:tcPr marL="114300" marR="114300" marT="0" marB="0">
                    <a:lnL>
                      <a:noFill/>
                    </a:lnL>
                    <a:lnR>
                      <a:noFill/>
                    </a:lnR>
                    <a:lnT>
                      <a:noFill/>
                    </a:lnT>
                    <a:lnB>
                      <a:noFill/>
                    </a:lnB>
                    <a:noFill/>
                  </a:tcPr>
                </a:tc>
                <a:extLst>
                  <a:ext uri="{0D108BD9-81ED-4DB2-BD59-A6C34878D82A}">
                    <a16:rowId xmlns:a16="http://schemas.microsoft.com/office/drawing/2014/main" val="4254919377"/>
                  </a:ext>
                </a:extLst>
              </a:tr>
              <a:tr h="0">
                <a:tc>
                  <a:txBody>
                    <a:bodyPr/>
                    <a:lstStyle/>
                    <a:p>
                      <a:endParaRPr lang="en-US" sz="2400" b="0" i="0" u="none" strike="noStrike" baseline="0" dirty="0">
                        <a:solidFill>
                          <a:srgbClr val="FC2B00"/>
                        </a:solidFill>
                        <a:latin typeface="Calibri" panose="020F0502020204030204" pitchFamily="34" charset="0"/>
                      </a:endParaRPr>
                    </a:p>
                  </a:txBody>
                  <a:tcPr marL="114300" marR="114300" marT="0" marB="0">
                    <a:lnL>
                      <a:noFill/>
                    </a:lnL>
                    <a:lnR>
                      <a:noFill/>
                    </a:lnR>
                    <a:lnT>
                      <a:noFill/>
                    </a:lnT>
                    <a:lnB>
                      <a:noFill/>
                    </a:lnB>
                    <a:noFill/>
                  </a:tcPr>
                </a:tc>
                <a:extLst>
                  <a:ext uri="{0D108BD9-81ED-4DB2-BD59-A6C34878D82A}">
                    <a16:rowId xmlns:a16="http://schemas.microsoft.com/office/drawing/2014/main" val="3363729792"/>
                  </a:ext>
                </a:extLst>
              </a:tr>
            </a:tbl>
          </a:graphicData>
        </a:graphic>
      </p:graphicFrame>
    </p:spTree>
    <p:extLst>
      <p:ext uri="{BB962C8B-B14F-4D97-AF65-F5344CB8AC3E}">
        <p14:creationId xmlns:p14="http://schemas.microsoft.com/office/powerpoint/2010/main" val="668928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0FFA4-2D7F-6B84-B9E7-67D26CD4E4BC}"/>
              </a:ext>
            </a:extLst>
          </p:cNvPr>
          <p:cNvSpPr>
            <a:spLocks noGrp="1"/>
          </p:cNvSpPr>
          <p:nvPr>
            <p:ph type="title"/>
          </p:nvPr>
        </p:nvSpPr>
        <p:spPr>
          <a:solidFill>
            <a:srgbClr val="FD2C01"/>
          </a:solidFill>
        </p:spPr>
        <p:txBody>
          <a:bodyPr/>
          <a:lstStyle/>
          <a:p>
            <a:r>
              <a:rPr lang="en-US" dirty="0"/>
              <a:t>Named care </a:t>
            </a:r>
            <a:r>
              <a:rPr lang="en-US" dirty="0" err="1"/>
              <a:t>co-ordinator</a:t>
            </a:r>
            <a:endParaRPr lang="en-US" dirty="0"/>
          </a:p>
        </p:txBody>
      </p:sp>
      <p:graphicFrame>
        <p:nvGraphicFramePr>
          <p:cNvPr id="6" name="Table 5">
            <a:extLst>
              <a:ext uri="{FF2B5EF4-FFF2-40B4-BE49-F238E27FC236}">
                <a16:creationId xmlns:a16="http://schemas.microsoft.com/office/drawing/2014/main" id="{ECBEB877-2571-E24C-6102-7D5F150257FA}"/>
              </a:ext>
            </a:extLst>
          </p:cNvPr>
          <p:cNvGraphicFramePr>
            <a:graphicFrameLocks noGrp="1"/>
          </p:cNvGraphicFramePr>
          <p:nvPr>
            <p:extLst>
              <p:ext uri="{D42A27DB-BD31-4B8C-83A1-F6EECF244321}">
                <p14:modId xmlns:p14="http://schemas.microsoft.com/office/powerpoint/2010/main" val="612215762"/>
              </p:ext>
            </p:extLst>
          </p:nvPr>
        </p:nvGraphicFramePr>
        <p:xfrm>
          <a:off x="609600" y="1331950"/>
          <a:ext cx="10972800" cy="3810000"/>
        </p:xfrm>
        <a:graphic>
          <a:graphicData uri="http://schemas.openxmlformats.org/drawingml/2006/table">
            <a:tbl>
              <a:tblPr/>
              <a:tblGrid>
                <a:gridCol w="10972800">
                  <a:extLst>
                    <a:ext uri="{9D8B030D-6E8A-4147-A177-3AD203B41FA5}">
                      <a16:colId xmlns:a16="http://schemas.microsoft.com/office/drawing/2014/main" val="1475724899"/>
                    </a:ext>
                  </a:extLst>
                </a:gridCol>
              </a:tblGrid>
              <a:tr h="42698">
                <a:tc>
                  <a:txBody>
                    <a:bodyPr/>
                    <a:lstStyle/>
                    <a:p>
                      <a:r>
                        <a:rPr lang="en-US" sz="2400" b="0" i="0" u="none" strike="noStrike" baseline="0" dirty="0">
                          <a:solidFill>
                            <a:srgbClr val="000000"/>
                          </a:solidFill>
                          <a:latin typeface="Calibri" panose="020F0502020204030204" pitchFamily="34" charset="0"/>
                        </a:rPr>
                        <a:t>Ensure all patients with an advanced chronic disease are allocated a named care </a:t>
                      </a:r>
                      <a:r>
                        <a:rPr lang="en-US" sz="2400" b="0" i="0" u="none" strike="noStrike" baseline="0" dirty="0" err="1">
                          <a:solidFill>
                            <a:srgbClr val="000000"/>
                          </a:solidFill>
                          <a:latin typeface="Calibri" panose="020F0502020204030204" pitchFamily="34" charset="0"/>
                        </a:rPr>
                        <a:t>co-ordinator</a:t>
                      </a:r>
                      <a:r>
                        <a:rPr lang="en-US" sz="2400" b="0" i="0" u="none" strike="noStrike" baseline="0" dirty="0">
                          <a:solidFill>
                            <a:srgbClr val="000000"/>
                          </a:solidFill>
                          <a:latin typeface="Calibri" panose="020F0502020204030204" pitchFamily="34" charset="0"/>
                        </a:rPr>
                        <a:t>. </a:t>
                      </a:r>
                    </a:p>
                    <a:p>
                      <a:endParaRPr lang="en-US" sz="24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Medical directors and directors of nursing in integrated care boards, health boards and trusts </a:t>
                      </a:r>
                      <a:endParaRPr lang="en-US" sz="2400" b="0" i="0" u="none" strike="noStrike" baseline="0" dirty="0">
                        <a:solidFill>
                          <a:srgbClr val="FC2B00"/>
                        </a:solidFill>
                        <a:latin typeface="Calibri" panose="020F0502020204030204" pitchFamily="34" charset="0"/>
                      </a:endParaRPr>
                    </a:p>
                    <a:p>
                      <a:endParaRPr lang="en-US" sz="2400" b="1" i="1"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Palliative care services, clinical directors, primary care, hospice services and social care </a:t>
                      </a:r>
                      <a:endParaRPr lang="en-US" sz="2400" b="0" i="0" u="none" strike="noStrike" baseline="0" dirty="0">
                        <a:solidFill>
                          <a:srgbClr val="FC2B00"/>
                        </a:solidFill>
                        <a:latin typeface="Calibri" panose="020F0502020204030204" pitchFamily="34" charset="0"/>
                      </a:endParaRPr>
                    </a:p>
                    <a:p>
                      <a:endParaRPr lang="en-US" sz="1800" b="0" i="1" u="none" strike="noStrike" baseline="0" dirty="0">
                        <a:solidFill>
                          <a:srgbClr val="000000"/>
                        </a:solidFill>
                        <a:latin typeface="Calibri" panose="020F0502020204030204" pitchFamily="34" charset="0"/>
                      </a:endParaRPr>
                    </a:p>
                    <a:p>
                      <a:r>
                        <a:rPr lang="en-US" sz="2000" b="0" i="1" u="none" strike="noStrike" baseline="0" dirty="0">
                          <a:solidFill>
                            <a:srgbClr val="000000"/>
                          </a:solidFill>
                          <a:latin typeface="Calibri" panose="020F0502020204030204" pitchFamily="34" charset="0"/>
                        </a:rPr>
                        <a:t>This aligns with NICE Cancer Service Guideline [CSG4] Improving Supportive and Palliative Care for Adults with Cancer </a:t>
                      </a:r>
                      <a:r>
                        <a:rPr lang="en-US" sz="1800" b="0" i="0" u="none" strike="noStrike" baseline="0" dirty="0">
                          <a:solidFill>
                            <a:srgbClr val="000000"/>
                          </a:solidFill>
                          <a:latin typeface="Calibri" panose="020F0502020204030204" pitchFamily="34" charset="0"/>
                        </a:rPr>
                        <a:t>	</a:t>
                      </a:r>
                    </a:p>
                  </a:txBody>
                  <a:tcPr marL="114300" marR="114300" marT="0" marB="0">
                    <a:lnL>
                      <a:noFill/>
                    </a:lnL>
                    <a:lnR>
                      <a:noFill/>
                    </a:lnR>
                    <a:lnT>
                      <a:noFill/>
                    </a:lnT>
                    <a:lnB>
                      <a:noFill/>
                    </a:lnB>
                    <a:noFill/>
                  </a:tcPr>
                </a:tc>
                <a:extLst>
                  <a:ext uri="{0D108BD9-81ED-4DB2-BD59-A6C34878D82A}">
                    <a16:rowId xmlns:a16="http://schemas.microsoft.com/office/drawing/2014/main" val="424907854"/>
                  </a:ext>
                </a:extLst>
              </a:tr>
            </a:tbl>
          </a:graphicData>
        </a:graphic>
      </p:graphicFrame>
    </p:spTree>
    <p:extLst>
      <p:ext uri="{BB962C8B-B14F-4D97-AF65-F5344CB8AC3E}">
        <p14:creationId xmlns:p14="http://schemas.microsoft.com/office/powerpoint/2010/main" val="3939716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E4506-4362-ADD3-C2A8-0BCA541B0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CD29D5-461F-CCA3-6296-A34639884E24}"/>
              </a:ext>
            </a:extLst>
          </p:cNvPr>
          <p:cNvSpPr>
            <a:spLocks noGrp="1"/>
          </p:cNvSpPr>
          <p:nvPr>
            <p:ph type="title"/>
          </p:nvPr>
        </p:nvSpPr>
        <p:spPr>
          <a:solidFill>
            <a:srgbClr val="FD2C01"/>
          </a:solidFill>
        </p:spPr>
        <p:txBody>
          <a:bodyPr/>
          <a:lstStyle/>
          <a:p>
            <a:r>
              <a:rPr lang="en-US" dirty="0"/>
              <a:t>Specialist palliative care services provision</a:t>
            </a:r>
          </a:p>
        </p:txBody>
      </p:sp>
      <p:graphicFrame>
        <p:nvGraphicFramePr>
          <p:cNvPr id="6" name="Table 5">
            <a:extLst>
              <a:ext uri="{FF2B5EF4-FFF2-40B4-BE49-F238E27FC236}">
                <a16:creationId xmlns:a16="http://schemas.microsoft.com/office/drawing/2014/main" id="{06875382-3B74-5898-CE59-033CAB2FA251}"/>
              </a:ext>
            </a:extLst>
          </p:cNvPr>
          <p:cNvGraphicFramePr>
            <a:graphicFrameLocks noGrp="1"/>
          </p:cNvGraphicFramePr>
          <p:nvPr>
            <p:extLst>
              <p:ext uri="{D42A27DB-BD31-4B8C-83A1-F6EECF244321}">
                <p14:modId xmlns:p14="http://schemas.microsoft.com/office/powerpoint/2010/main" val="2166084826"/>
              </p:ext>
            </p:extLst>
          </p:nvPr>
        </p:nvGraphicFramePr>
        <p:xfrm>
          <a:off x="609600" y="1116013"/>
          <a:ext cx="10972800" cy="4632960"/>
        </p:xfrm>
        <a:graphic>
          <a:graphicData uri="http://schemas.openxmlformats.org/drawingml/2006/table">
            <a:tbl>
              <a:tblPr/>
              <a:tblGrid>
                <a:gridCol w="10972800">
                  <a:extLst>
                    <a:ext uri="{9D8B030D-6E8A-4147-A177-3AD203B41FA5}">
                      <a16:colId xmlns:a16="http://schemas.microsoft.com/office/drawing/2014/main" val="1475724899"/>
                    </a:ext>
                  </a:extLst>
                </a:gridCol>
              </a:tblGrid>
              <a:tr h="42698">
                <a:tc>
                  <a:txBody>
                    <a:bodyPr/>
                    <a:lstStyle/>
                    <a:p>
                      <a:endParaRPr lang="en-GB" sz="2800" b="0" i="0" u="none" strike="noStrike" baseline="0" dirty="0">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Provide specialist palliative care services in hospitals and in the community, to ensure all patients, including those with non-malignant diseases receive the palliative care they need. </a:t>
                      </a:r>
                    </a:p>
                    <a:p>
                      <a:endParaRPr lang="en-GB" sz="24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Integrated care boards and commissioners </a:t>
                      </a:r>
                    </a:p>
                    <a:p>
                      <a:endParaRPr lang="en-US" sz="2400" b="0" i="0"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Medical directors, directors of nursing, the Association for Palliative Medicine of Great Britain and Ireland, hospice services, primary care, and community care </a:t>
                      </a:r>
                    </a:p>
                    <a:p>
                      <a:endParaRPr lang="en-US" sz="2400" b="0" i="0" u="none" strike="noStrike" baseline="0" dirty="0">
                        <a:solidFill>
                          <a:srgbClr val="FC2B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This aligns with recommendations from the National Audit of Care at the End of Life </a:t>
                      </a:r>
                      <a:r>
                        <a:rPr lang="en-US" sz="1800" b="0" i="0" u="none" strike="noStrike" baseline="0" dirty="0">
                          <a:solidFill>
                            <a:srgbClr val="000000"/>
                          </a:solidFill>
                          <a:latin typeface="Calibri" panose="020F0502020204030204" pitchFamily="34" charset="0"/>
                        </a:rPr>
                        <a:t>	</a:t>
                      </a:r>
                    </a:p>
                    <a:p>
                      <a:r>
                        <a:rPr lang="en-US" sz="1800" b="0" i="0" u="none" strike="noStrike" baseline="0" dirty="0">
                          <a:solidFill>
                            <a:srgbClr val="000000"/>
                          </a:solidFill>
                          <a:latin typeface="Calibri" panose="020F0502020204030204" pitchFamily="34" charset="0"/>
                        </a:rPr>
                        <a:t>	</a:t>
                      </a:r>
                    </a:p>
                  </a:txBody>
                  <a:tcPr marL="114300" marR="114300" marT="0" marB="0">
                    <a:lnL>
                      <a:noFill/>
                    </a:lnL>
                    <a:lnR>
                      <a:noFill/>
                    </a:lnR>
                    <a:lnT>
                      <a:noFill/>
                    </a:lnT>
                    <a:lnB>
                      <a:noFill/>
                    </a:lnB>
                    <a:noFill/>
                  </a:tcPr>
                </a:tc>
                <a:extLst>
                  <a:ext uri="{0D108BD9-81ED-4DB2-BD59-A6C34878D82A}">
                    <a16:rowId xmlns:a16="http://schemas.microsoft.com/office/drawing/2014/main" val="424907854"/>
                  </a:ext>
                </a:extLst>
              </a:tr>
            </a:tbl>
          </a:graphicData>
        </a:graphic>
      </p:graphicFrame>
    </p:spTree>
    <p:extLst>
      <p:ext uri="{BB962C8B-B14F-4D97-AF65-F5344CB8AC3E}">
        <p14:creationId xmlns:p14="http://schemas.microsoft.com/office/powerpoint/2010/main" val="510254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0FFA4-2D7F-6B84-B9E7-67D26CD4E4BC}"/>
              </a:ext>
            </a:extLst>
          </p:cNvPr>
          <p:cNvSpPr>
            <a:spLocks noGrp="1"/>
          </p:cNvSpPr>
          <p:nvPr>
            <p:ph type="title"/>
          </p:nvPr>
        </p:nvSpPr>
        <p:spPr>
          <a:solidFill>
            <a:srgbClr val="FD2C01"/>
          </a:solidFill>
        </p:spPr>
        <p:txBody>
          <a:bodyPr/>
          <a:lstStyle/>
          <a:p>
            <a:r>
              <a:rPr lang="en-US" dirty="0"/>
              <a:t>Training for patient-facing healthcare professionals</a:t>
            </a:r>
          </a:p>
        </p:txBody>
      </p:sp>
      <p:sp>
        <p:nvSpPr>
          <p:cNvPr id="9" name="TextBox 8">
            <a:extLst>
              <a:ext uri="{FF2B5EF4-FFF2-40B4-BE49-F238E27FC236}">
                <a16:creationId xmlns:a16="http://schemas.microsoft.com/office/drawing/2014/main" id="{18CEDCAB-D38B-364D-5977-7D814CED6105}"/>
              </a:ext>
            </a:extLst>
          </p:cNvPr>
          <p:cNvSpPr txBox="1"/>
          <p:nvPr/>
        </p:nvSpPr>
        <p:spPr>
          <a:xfrm>
            <a:off x="717868" y="733426"/>
            <a:ext cx="10756264" cy="6001643"/>
          </a:xfrm>
          <a:prstGeom prst="rect">
            <a:avLst/>
          </a:prstGeom>
          <a:noFill/>
        </p:spPr>
        <p:txBody>
          <a:bodyPr wrap="square">
            <a:spAutoFit/>
          </a:bodyPr>
          <a:lstStyle/>
          <a:p>
            <a:endParaRPr lang="en-GB" sz="2400" b="0" i="0" u="none" strike="noStrike" baseline="0" dirty="0">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Train patient-facing healthcare staff in palliative and end of life care. This training should be included in: </a:t>
            </a:r>
          </a:p>
          <a:p>
            <a:pPr lvl="1"/>
            <a:r>
              <a:rPr lang="en-US" sz="2400" b="0" i="0" u="none" strike="noStrike" baseline="0" dirty="0">
                <a:solidFill>
                  <a:srgbClr val="000000"/>
                </a:solidFill>
                <a:latin typeface="Calibri" panose="020F0502020204030204" pitchFamily="34" charset="0"/>
              </a:rPr>
              <a:t>• Undergraduate and postgraduate education; and </a:t>
            </a:r>
          </a:p>
          <a:p>
            <a:pPr lvl="1"/>
            <a:r>
              <a:rPr lang="en-US" sz="2400" b="0" i="0" u="none" strike="noStrike" baseline="0" dirty="0">
                <a:solidFill>
                  <a:srgbClr val="000000"/>
                </a:solidFill>
                <a:latin typeface="Calibri" panose="020F0502020204030204" pitchFamily="34" charset="0"/>
              </a:rPr>
              <a:t>• Regular training for patient-facing healthcare staff</a:t>
            </a:r>
          </a:p>
          <a:p>
            <a:pPr lvl="1"/>
            <a:r>
              <a:rPr lang="en-US" sz="2400" b="0" i="0" u="none" strike="noStrike" baseline="0" dirty="0">
                <a:solidFill>
                  <a:srgbClr val="000000"/>
                </a:solidFill>
                <a:latin typeface="Calibri" panose="020F0502020204030204" pitchFamily="34" charset="0"/>
              </a:rPr>
              <a:t> </a:t>
            </a: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Medical schools, schools of nursing and university departments who provide training for nurses, pharmacists, allied health professionals, primary care, community care including care homes, nursing homes, social care, post-graduate deaneries, medical directors and directors of nursing </a:t>
            </a:r>
            <a:endParaRPr lang="en-US" sz="2400" b="0" i="0" u="none" strike="noStrike" baseline="0" dirty="0">
              <a:solidFill>
                <a:srgbClr val="FC2B00"/>
              </a:solidFill>
              <a:latin typeface="Calibri" panose="020F0502020204030204" pitchFamily="34" charset="0"/>
            </a:endParaRPr>
          </a:p>
          <a:p>
            <a:endParaRPr lang="en-GB" sz="2400" b="0" i="0"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Executive boards, integrated care boards and commissioners, Care Quality Commission, Health Inspectorate Wales, Regulation and Quality Improvement Authority Northern Ireland </a:t>
            </a:r>
          </a:p>
          <a:p>
            <a:endParaRPr lang="en-US" sz="2400" b="0" i="0" u="none" strike="noStrike" baseline="0" dirty="0">
              <a:solidFill>
                <a:srgbClr val="FC2B00"/>
              </a:solidFill>
              <a:latin typeface="Calibri" panose="020F0502020204030204" pitchFamily="34" charset="0"/>
            </a:endParaRPr>
          </a:p>
          <a:p>
            <a:r>
              <a:rPr lang="en-US" sz="2400" b="0" i="1" u="none" strike="noStrike" baseline="0" dirty="0">
                <a:solidFill>
                  <a:srgbClr val="000000"/>
                </a:solidFill>
                <a:latin typeface="Calibri" panose="020F0502020204030204" pitchFamily="34" charset="0"/>
              </a:rPr>
              <a:t>This aligns with recommendations from the National Audit of Care at the End of Life </a:t>
            </a:r>
            <a:endParaRPr lang="en-US" sz="24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691106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0FFA4-2D7F-6B84-B9E7-67D26CD4E4BC}"/>
              </a:ext>
            </a:extLst>
          </p:cNvPr>
          <p:cNvSpPr>
            <a:spLocks noGrp="1"/>
          </p:cNvSpPr>
          <p:nvPr>
            <p:ph type="title"/>
          </p:nvPr>
        </p:nvSpPr>
        <p:spPr>
          <a:solidFill>
            <a:srgbClr val="FD2C01"/>
          </a:solidFill>
        </p:spPr>
        <p:txBody>
          <a:bodyPr/>
          <a:lstStyle/>
          <a:p>
            <a:r>
              <a:rPr lang="en-GB" dirty="0">
                <a:solidFill>
                  <a:srgbClr val="FFFFFF"/>
                </a:solidFill>
                <a:effectLst/>
                <a:ea typeface="Calibri" panose="020F0502020204030204" pitchFamily="34" charset="0"/>
              </a:rPr>
              <a:t>Advance care plans </a:t>
            </a:r>
            <a:endParaRPr lang="en-US" dirty="0"/>
          </a:p>
        </p:txBody>
      </p:sp>
      <p:graphicFrame>
        <p:nvGraphicFramePr>
          <p:cNvPr id="6" name="Table 5">
            <a:extLst>
              <a:ext uri="{FF2B5EF4-FFF2-40B4-BE49-F238E27FC236}">
                <a16:creationId xmlns:a16="http://schemas.microsoft.com/office/drawing/2014/main" id="{E2BE84C5-6AEB-20B4-BD4B-D61E5FCB1182}"/>
              </a:ext>
            </a:extLst>
          </p:cNvPr>
          <p:cNvGraphicFramePr>
            <a:graphicFrameLocks noGrp="1"/>
          </p:cNvGraphicFramePr>
          <p:nvPr>
            <p:extLst>
              <p:ext uri="{D42A27DB-BD31-4B8C-83A1-F6EECF244321}">
                <p14:modId xmlns:p14="http://schemas.microsoft.com/office/powerpoint/2010/main" val="2239660271"/>
              </p:ext>
            </p:extLst>
          </p:nvPr>
        </p:nvGraphicFramePr>
        <p:xfrm>
          <a:off x="570688" y="1645151"/>
          <a:ext cx="10972800" cy="3749040"/>
        </p:xfrm>
        <a:graphic>
          <a:graphicData uri="http://schemas.openxmlformats.org/drawingml/2006/table">
            <a:tbl>
              <a:tblPr/>
              <a:tblGrid>
                <a:gridCol w="10972800">
                  <a:extLst>
                    <a:ext uri="{9D8B030D-6E8A-4147-A177-3AD203B41FA5}">
                      <a16:colId xmlns:a16="http://schemas.microsoft.com/office/drawing/2014/main" val="1252640263"/>
                    </a:ext>
                  </a:extLst>
                </a:gridCol>
              </a:tblGrid>
              <a:tr h="0">
                <a:tc>
                  <a:txBody>
                    <a:bodyPr/>
                    <a:lstStyle/>
                    <a:p>
                      <a:r>
                        <a:rPr lang="en-US" sz="2400" b="0" i="0" u="none" strike="noStrike" baseline="0" dirty="0">
                          <a:solidFill>
                            <a:srgbClr val="000000"/>
                          </a:solidFill>
                          <a:latin typeface="Calibri" panose="020F0502020204030204" pitchFamily="34" charset="0"/>
                        </a:rPr>
                        <a:t>Ensure that existing advance care plans are shared between all providers involved in a patient’s care. </a:t>
                      </a:r>
                    </a:p>
                    <a:p>
                      <a:endParaRPr lang="en-US" sz="24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This aligns with recommendation 2 from the NCEPOD report looking at the in-hospital care of out of hospital cardiac arrests – Time Matters </a:t>
                      </a:r>
                    </a:p>
                    <a:p>
                      <a:endParaRPr lang="en-US" sz="18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Integrated care boards and commissioners </a:t>
                      </a:r>
                      <a:endParaRPr lang="en-US" sz="2400" b="0" i="0" u="none" strike="noStrike" baseline="0" dirty="0">
                        <a:solidFill>
                          <a:srgbClr val="FC2B00"/>
                        </a:solidFill>
                        <a:latin typeface="Calibri" panose="020F0502020204030204" pitchFamily="34" charset="0"/>
                      </a:endParaRPr>
                    </a:p>
                    <a:p>
                      <a:endParaRPr lang="en-US" sz="2400" b="1" i="1"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Palliative care services, clinical directors, medical directors and directors of nursing, primary care, ambulance trusts, care home and nursing home providers, hospice services, social care, local authorities, patients, carers and family members </a:t>
                      </a:r>
                      <a:r>
                        <a:rPr lang="en-US" sz="2400" b="0" i="0" u="none" strike="noStrike" baseline="0" dirty="0">
                          <a:solidFill>
                            <a:srgbClr val="FC2B00"/>
                          </a:solidFill>
                          <a:latin typeface="Calibri" panose="020F0502020204030204" pitchFamily="34" charset="0"/>
                        </a:rPr>
                        <a:t>	</a:t>
                      </a:r>
                    </a:p>
                  </a:txBody>
                  <a:tcPr marL="114300" marR="114300" marT="0" marB="0">
                    <a:lnL>
                      <a:noFill/>
                    </a:lnL>
                    <a:lnR>
                      <a:noFill/>
                    </a:lnR>
                    <a:lnT>
                      <a:noFill/>
                    </a:lnT>
                    <a:lnB>
                      <a:noFill/>
                    </a:lnB>
                    <a:noFill/>
                  </a:tcPr>
                </a:tc>
                <a:extLst>
                  <a:ext uri="{0D108BD9-81ED-4DB2-BD59-A6C34878D82A}">
                    <a16:rowId xmlns:a16="http://schemas.microsoft.com/office/drawing/2014/main" val="2545589661"/>
                  </a:ext>
                </a:extLst>
              </a:tr>
            </a:tbl>
          </a:graphicData>
        </a:graphic>
      </p:graphicFrame>
    </p:spTree>
    <p:extLst>
      <p:ext uri="{BB962C8B-B14F-4D97-AF65-F5344CB8AC3E}">
        <p14:creationId xmlns:p14="http://schemas.microsoft.com/office/powerpoint/2010/main" val="904160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group of people walking in the park&#10;&#10;Description automatically generated">
            <a:extLst>
              <a:ext uri="{FF2B5EF4-FFF2-40B4-BE49-F238E27FC236}">
                <a16:creationId xmlns:a16="http://schemas.microsoft.com/office/drawing/2014/main" id="{7EAFE27C-9098-EF92-F9FB-C85F3AC6CD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85560" cy="6858000"/>
          </a:xfrm>
          <a:prstGeom prst="rect">
            <a:avLst/>
          </a:prstGeom>
        </p:spPr>
      </p:pic>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6493165" y="126008"/>
            <a:ext cx="5568206" cy="831935"/>
          </a:xfrm>
          <a:solidFill>
            <a:schemeClr val="tx1">
              <a:lumMod val="95000"/>
            </a:schemeClr>
          </a:solidFill>
        </p:spPr>
        <p:txBody>
          <a:bodyPr anchor="ctr">
            <a:normAutofit/>
          </a:bodyPr>
          <a:lstStyle/>
          <a:p>
            <a:pPr marL="0" indent="0" algn="ctr">
              <a:buNone/>
            </a:pPr>
            <a:r>
              <a:rPr lang="en-US" sz="2800" b="1" dirty="0">
                <a:solidFill>
                  <a:srgbClr val="884851"/>
                </a:solidFill>
                <a:latin typeface="Calibri" panose="020F0502020204030204" pitchFamily="34" charset="0"/>
                <a:cs typeface="Calibri" panose="020F0502020204030204" pitchFamily="34" charset="0"/>
              </a:rPr>
              <a:t>The Study</a:t>
            </a: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5" y="1103086"/>
            <a:ext cx="5568205" cy="5628906"/>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GB"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Study population: </a:t>
            </a:r>
          </a:p>
          <a:p>
            <a:pPr marL="0" indent="0">
              <a:buNone/>
            </a:pPr>
            <a:r>
              <a:rPr lang="en-US" sz="2000"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Patients aged 18 or over who died in hospital between 1st April 2022 and 30th September 2022 with one or more of these conditions: dementia, heart failure, lung cancer or liver disease.</a:t>
            </a:r>
          </a:p>
          <a:p>
            <a:pPr marL="0" indent="0">
              <a:buNone/>
            </a:pPr>
            <a:endParaRPr lang="en-US"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dirty="0">
                <a:solidFill>
                  <a:schemeClr val="bg1">
                    <a:lumMod val="75000"/>
                    <a:lumOff val="25000"/>
                  </a:schemeClr>
                </a:solidFill>
                <a:latin typeface="Calibri" panose="020F0502020204030204" pitchFamily="34" charset="0"/>
                <a:cs typeface="Calibri" panose="020F0502020204030204" pitchFamily="34" charset="0"/>
              </a:rPr>
              <a:t>A sample of people who died in the community was also identified.</a:t>
            </a:r>
          </a:p>
          <a:p>
            <a:pPr marL="0" indent="0">
              <a:buNone/>
            </a:pPr>
            <a:endParaRPr lang="en-US" sz="7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700"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Data sources: </a:t>
            </a:r>
          </a:p>
          <a:p>
            <a:r>
              <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Clinician questionnaires </a:t>
            </a:r>
          </a:p>
          <a:p>
            <a:r>
              <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Case reviews</a:t>
            </a:r>
          </a:p>
          <a:p>
            <a:r>
              <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Organisational questionnaires data provided by NACEL </a:t>
            </a:r>
          </a:p>
        </p:txBody>
      </p:sp>
    </p:spTree>
    <p:extLst>
      <p:ext uri="{BB962C8B-B14F-4D97-AF65-F5344CB8AC3E}">
        <p14:creationId xmlns:p14="http://schemas.microsoft.com/office/powerpoint/2010/main" val="3640192924"/>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D2C01"/>
          </a:solidFill>
        </p:spPr>
        <p:txBody>
          <a:bodyPr/>
          <a:lstStyle/>
          <a:p>
            <a:r>
              <a:rPr lang="en-US" dirty="0"/>
              <a:t>Public awareness</a:t>
            </a:r>
          </a:p>
        </p:txBody>
      </p:sp>
      <p:graphicFrame>
        <p:nvGraphicFramePr>
          <p:cNvPr id="7" name="Content Placeholder 6">
            <a:extLst>
              <a:ext uri="{FF2B5EF4-FFF2-40B4-BE49-F238E27FC236}">
                <a16:creationId xmlns:a16="http://schemas.microsoft.com/office/drawing/2014/main" id="{6CDE18FD-BF6B-7DF5-87D8-0788B7AEB4B2}"/>
              </a:ext>
            </a:extLst>
          </p:cNvPr>
          <p:cNvGraphicFramePr>
            <a:graphicFrameLocks noGrp="1"/>
          </p:cNvGraphicFramePr>
          <p:nvPr>
            <p:ph idx="1"/>
            <p:extLst>
              <p:ext uri="{D42A27DB-BD31-4B8C-83A1-F6EECF244321}">
                <p14:modId xmlns:p14="http://schemas.microsoft.com/office/powerpoint/2010/main" val="206112297"/>
              </p:ext>
            </p:extLst>
          </p:nvPr>
        </p:nvGraphicFramePr>
        <p:xfrm>
          <a:off x="710080" y="1638086"/>
          <a:ext cx="10972800" cy="3657600"/>
        </p:xfrm>
        <a:graphic>
          <a:graphicData uri="http://schemas.openxmlformats.org/drawingml/2006/table">
            <a:tbl>
              <a:tblPr/>
              <a:tblGrid>
                <a:gridCol w="10972800">
                  <a:extLst>
                    <a:ext uri="{9D8B030D-6E8A-4147-A177-3AD203B41FA5}">
                      <a16:colId xmlns:a16="http://schemas.microsoft.com/office/drawing/2014/main" val="2852878248"/>
                    </a:ext>
                  </a:extLst>
                </a:gridCol>
              </a:tblGrid>
              <a:tr h="0">
                <a:tc>
                  <a:txBody>
                    <a:bodyPr/>
                    <a:lstStyle/>
                    <a:p>
                      <a:r>
                        <a:rPr lang="en-GB" sz="2400" dirty="0">
                          <a:effectLst/>
                          <a:latin typeface="Calibri" panose="020F0502020204030204" pitchFamily="34" charset="0"/>
                          <a:ea typeface="Calibri" panose="020F0502020204030204" pitchFamily="34" charset="0"/>
                          <a:cs typeface="Calibri" panose="020F0502020204030204" pitchFamily="34" charset="0"/>
                        </a:rPr>
                        <a:t>Raise public awareness </a:t>
                      </a:r>
                      <a:r>
                        <a:rPr lang="en-US" sz="2400" b="0" i="0" u="none" strike="noStrike" baseline="0" dirty="0">
                          <a:solidFill>
                            <a:srgbClr val="000000"/>
                          </a:solidFill>
                          <a:latin typeface="Calibri" panose="020F0502020204030204" pitchFamily="34" charset="0"/>
                        </a:rPr>
                        <a:t>to increase the number of people with a registered health and welfare lasting power of attorney (LPA) well before it is needed. </a:t>
                      </a:r>
                    </a:p>
                    <a:p>
                      <a:endParaRPr lang="en-US" sz="2400" b="0" i="0" u="none" strike="noStrike" baseline="0" dirty="0">
                        <a:solidFill>
                          <a:srgbClr val="0000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Primary target audience: </a:t>
                      </a:r>
                      <a:r>
                        <a:rPr lang="en-US" sz="2400" b="0" i="1" u="none" strike="noStrike" baseline="0" dirty="0">
                          <a:solidFill>
                            <a:srgbClr val="FC2B00"/>
                          </a:solidFill>
                          <a:latin typeface="Calibri" panose="020F0502020204030204" pitchFamily="34" charset="0"/>
                        </a:rPr>
                        <a:t>Department for Health and Social Care, Welsh Government, Department of Health Northern Ireland, Office of the Public Guardian, the Office of Care and Protection </a:t>
                      </a:r>
                    </a:p>
                    <a:p>
                      <a:endParaRPr lang="en-US" sz="2400" b="0" i="0" u="none" strike="noStrike" baseline="0" dirty="0">
                        <a:solidFill>
                          <a:srgbClr val="FC2B00"/>
                        </a:solidFill>
                        <a:latin typeface="Calibri" panose="020F0502020204030204" pitchFamily="34" charset="0"/>
                      </a:endParaRPr>
                    </a:p>
                    <a:p>
                      <a:r>
                        <a:rPr lang="en-US" sz="2400" b="1" i="1" u="none" strike="noStrike" baseline="0" dirty="0">
                          <a:solidFill>
                            <a:srgbClr val="FC2B00"/>
                          </a:solidFill>
                          <a:latin typeface="Calibri" panose="020F0502020204030204" pitchFamily="34" charset="0"/>
                        </a:rPr>
                        <a:t>Supported by: </a:t>
                      </a:r>
                      <a:r>
                        <a:rPr lang="en-US" sz="2400" b="0" i="1" u="none" strike="noStrike" baseline="0" dirty="0">
                          <a:solidFill>
                            <a:srgbClr val="FC2B00"/>
                          </a:solidFill>
                          <a:latin typeface="Calibri" panose="020F0502020204030204" pitchFamily="34" charset="0"/>
                        </a:rPr>
                        <a:t>Royal colleges, patient support groups, third sector </a:t>
                      </a:r>
                      <a:r>
                        <a:rPr lang="en-US" sz="2400" b="0" i="1" u="none" strike="noStrike" baseline="0" dirty="0" err="1">
                          <a:solidFill>
                            <a:srgbClr val="FC2B00"/>
                          </a:solidFill>
                          <a:latin typeface="Calibri" panose="020F0502020204030204" pitchFamily="34" charset="0"/>
                        </a:rPr>
                        <a:t>organisations</a:t>
                      </a:r>
                      <a:r>
                        <a:rPr lang="en-US" sz="2400" b="0" i="1" u="none" strike="noStrike" baseline="0" dirty="0">
                          <a:solidFill>
                            <a:srgbClr val="FC2B00"/>
                          </a:solidFill>
                          <a:latin typeface="Calibri" panose="020F0502020204030204" pitchFamily="34" charset="0"/>
                        </a:rPr>
                        <a:t>, hospice services, primary care, community care including care homes, nursing homes and social care </a:t>
                      </a:r>
                      <a:r>
                        <a:rPr lang="en-US" sz="2400" b="0" i="0" u="none" strike="noStrike" baseline="0" dirty="0">
                          <a:solidFill>
                            <a:srgbClr val="FC2B00"/>
                          </a:solidFill>
                          <a:latin typeface="Calibri" panose="020F0502020204030204" pitchFamily="34" charset="0"/>
                        </a:rPr>
                        <a:t>	</a:t>
                      </a:r>
                    </a:p>
                  </a:txBody>
                  <a:tcPr marL="114300" marR="114300" marT="0" marB="0">
                    <a:lnL>
                      <a:noFill/>
                    </a:lnL>
                    <a:lnR>
                      <a:noFill/>
                    </a:lnR>
                    <a:lnT>
                      <a:noFill/>
                    </a:lnT>
                    <a:lnB>
                      <a:noFill/>
                    </a:lnB>
                    <a:noFill/>
                  </a:tcPr>
                </a:tc>
                <a:extLst>
                  <a:ext uri="{0D108BD9-81ED-4DB2-BD59-A6C34878D82A}">
                    <a16:rowId xmlns:a16="http://schemas.microsoft.com/office/drawing/2014/main" val="1152893776"/>
                  </a:ext>
                </a:extLst>
              </a:tr>
            </a:tbl>
          </a:graphicData>
        </a:graphic>
      </p:graphicFrame>
    </p:spTree>
    <p:extLst>
      <p:ext uri="{BB962C8B-B14F-4D97-AF65-F5344CB8AC3E}">
        <p14:creationId xmlns:p14="http://schemas.microsoft.com/office/powerpoint/2010/main" val="2124099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6493165" y="126008"/>
            <a:ext cx="5568206" cy="831935"/>
          </a:xfrm>
          <a:solidFill>
            <a:schemeClr val="tx1">
              <a:lumMod val="95000"/>
            </a:schemeClr>
          </a:solidFill>
        </p:spPr>
        <p:txBody>
          <a:bodyPr anchor="ctr">
            <a:normAutofit/>
          </a:bodyPr>
          <a:lstStyle/>
          <a:p>
            <a:pPr marL="0" indent="0" algn="ctr">
              <a:buNone/>
            </a:pPr>
            <a:r>
              <a:rPr lang="en-US" sz="2800" b="1" dirty="0">
                <a:solidFill>
                  <a:srgbClr val="884851"/>
                </a:solidFill>
                <a:latin typeface="Calibri" panose="020F0502020204030204" pitchFamily="34" charset="0"/>
                <a:ea typeface="Calibri" panose="020F0502020204030204" pitchFamily="34" charset="0"/>
                <a:cs typeface="Calibri" panose="020F0502020204030204" pitchFamily="34" charset="0"/>
              </a:rPr>
              <a:t>REPORT and TOOLS</a:t>
            </a: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4" y="1103086"/>
            <a:ext cx="5568205" cy="5628906"/>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buNone/>
            </a:pPr>
            <a:r>
              <a:rPr lang="en-US" b="1">
                <a:solidFill>
                  <a:srgbClr val="FD2C01"/>
                </a:solidFill>
                <a:latin typeface="Calibri" panose="020F0502020204030204" pitchFamily="34" charset="0"/>
                <a:ea typeface="Calibri" panose="020F0502020204030204" pitchFamily="34" charset="0"/>
                <a:cs typeface="Calibri" panose="020F0502020204030204" pitchFamily="34" charset="0"/>
                <a:hlinkClick r:id="rId3"/>
              </a:rPr>
              <a:t>http://www.ncepod.org.uk/2024eolc.html</a:t>
            </a:r>
            <a:endParaRPr lang="en-US" b="1" dirty="0">
              <a:solidFill>
                <a:srgbClr val="FD2C01"/>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en-US" sz="1200" dirty="0">
              <a:solidFill>
                <a:srgbClr val="A65864"/>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Report</a:t>
            </a: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Summary</a:t>
            </a: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Infographic</a:t>
            </a:r>
          </a:p>
          <a:p>
            <a:endParaRPr lang="en-US" sz="12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Recommendation checklist</a:t>
            </a: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Audit tool</a:t>
            </a: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Driver diagram</a:t>
            </a: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Fishbone diagram</a:t>
            </a:r>
          </a:p>
          <a:p>
            <a:endParaRPr lang="en-US" sz="12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Commissioners guide</a:t>
            </a:r>
            <a:endParaRPr lang="en-GB" sz="16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descr="A group of people walking in the park&#10;&#10;Description automatically generated">
            <a:extLst>
              <a:ext uri="{FF2B5EF4-FFF2-40B4-BE49-F238E27FC236}">
                <a16:creationId xmlns:a16="http://schemas.microsoft.com/office/drawing/2014/main" id="{30788A07-BF1A-6482-679B-DFA3FD0252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6355080" cy="6858000"/>
          </a:xfrm>
          <a:prstGeom prst="rect">
            <a:avLst/>
          </a:prstGeom>
        </p:spPr>
      </p:pic>
    </p:spTree>
    <p:extLst>
      <p:ext uri="{BB962C8B-B14F-4D97-AF65-F5344CB8AC3E}">
        <p14:creationId xmlns:p14="http://schemas.microsoft.com/office/powerpoint/2010/main" val="124953781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oup of people walking in the park&#10;&#10;Description automatically generated">
            <a:extLst>
              <a:ext uri="{FF2B5EF4-FFF2-40B4-BE49-F238E27FC236}">
                <a16:creationId xmlns:a16="http://schemas.microsoft.com/office/drawing/2014/main" id="{891A7598-9D86-28A3-EDEC-823B48C93F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6493165" y="126008"/>
            <a:ext cx="5568206" cy="831935"/>
          </a:xfrm>
          <a:solidFill>
            <a:schemeClr val="tx1">
              <a:lumMod val="95000"/>
            </a:schemeClr>
          </a:solidFill>
        </p:spPr>
        <p:txBody>
          <a:bodyPr anchor="ctr">
            <a:normAutofit/>
          </a:bodyPr>
          <a:lstStyle/>
          <a:p>
            <a:pPr marL="0" indent="0" algn="ctr">
              <a:buNone/>
            </a:pPr>
            <a:r>
              <a:rPr lang="en-GB" sz="2800" b="1">
                <a:solidFill>
                  <a:srgbClr val="884851"/>
                </a:solidFill>
                <a:latin typeface="Calibri" panose="020F0502020204030204" pitchFamily="34" charset="0"/>
                <a:ea typeface="Calibri" panose="020F0502020204030204" pitchFamily="34" charset="0"/>
                <a:cs typeface="Calibri" panose="020F0502020204030204" pitchFamily="34" charset="0"/>
              </a:rPr>
              <a:t>Study population</a:t>
            </a:r>
            <a:endParaRPr lang="en-US" sz="3600" b="1" dirty="0">
              <a:solidFill>
                <a:srgbClr val="884851"/>
              </a:solidFill>
              <a:latin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4" y="1103086"/>
            <a:ext cx="5568205" cy="5628906"/>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GB"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Inclusion criteria : </a:t>
            </a:r>
          </a:p>
          <a:p>
            <a:pPr marL="0" indent="0">
              <a:buNone/>
            </a:pPr>
            <a:r>
              <a:rPr lang="en-US"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Pati</a:t>
            </a:r>
            <a:r>
              <a:rPr lang="en-US" sz="2000"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ents aged 18 or over who died in hospital between 1st April 2022 and 30th September 2022 with one or more of the following conditions: dementia, heart failure, lung cancer or liver disease.</a:t>
            </a:r>
          </a:p>
          <a:p>
            <a:pPr marL="0" indent="0">
              <a:buNone/>
            </a:pPr>
            <a:r>
              <a:rPr lang="en-US" sz="2000"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A sample of people who died in the community was also identified. These were patients admitted to hospital during the study period with one of the included diagnoses who were subsequently discharged and died within six-months.</a:t>
            </a:r>
            <a:endParaRPr lang="en-US"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Exclusions:</a:t>
            </a:r>
          </a:p>
          <a:p>
            <a:pPr marL="0" indent="0">
              <a:buNone/>
            </a:pPr>
            <a:r>
              <a:rPr lang="en-US"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Death due to suicides, homicides, or self-harm related</a:t>
            </a:r>
          </a:p>
          <a:p>
            <a:pPr marL="0" indent="0">
              <a:buNone/>
            </a:pPr>
            <a:r>
              <a:rPr lang="en-US"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rPr>
              <a:t>Death due to trauma, drowning, drug overdose or poisoning</a:t>
            </a:r>
            <a:endParaRPr lang="en-US" sz="700" b="0" i="0" u="none" strike="noStrike" baseline="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4877645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D2C01"/>
          </a:solidFill>
        </p:spPr>
        <p:txBody>
          <a:bodyPr/>
          <a:lstStyle/>
          <a:p>
            <a:r>
              <a:rPr lang="en-US" dirty="0"/>
              <a:t>Data returns</a:t>
            </a:r>
          </a:p>
        </p:txBody>
      </p:sp>
      <p:pic>
        <p:nvPicPr>
          <p:cNvPr id="4" name="Picture 3">
            <a:extLst>
              <a:ext uri="{FF2B5EF4-FFF2-40B4-BE49-F238E27FC236}">
                <a16:creationId xmlns:a16="http://schemas.microsoft.com/office/drawing/2014/main" id="{1D4DEF24-4F1E-3A86-F883-C8ACEA42EF7F}"/>
              </a:ext>
            </a:extLst>
          </p:cNvPr>
          <p:cNvPicPr>
            <a:picLocks noChangeAspect="1"/>
          </p:cNvPicPr>
          <p:nvPr/>
        </p:nvPicPr>
        <p:blipFill>
          <a:blip r:embed="rId2"/>
          <a:stretch>
            <a:fillRect/>
          </a:stretch>
        </p:blipFill>
        <p:spPr>
          <a:xfrm>
            <a:off x="843860" y="1553854"/>
            <a:ext cx="10504281" cy="4044841"/>
          </a:xfrm>
          <a:prstGeom prst="rect">
            <a:avLst/>
          </a:prstGeom>
        </p:spPr>
      </p:pic>
    </p:spTree>
    <p:extLst>
      <p:ext uri="{BB962C8B-B14F-4D97-AF65-F5344CB8AC3E}">
        <p14:creationId xmlns:p14="http://schemas.microsoft.com/office/powerpoint/2010/main" val="1092329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D2C01"/>
          </a:solidFill>
        </p:spPr>
        <p:txBody>
          <a:bodyPr/>
          <a:lstStyle/>
          <a:p>
            <a:r>
              <a:rPr lang="en-US" dirty="0"/>
              <a:t>Age of patients included in the study population</a:t>
            </a:r>
          </a:p>
        </p:txBody>
      </p:sp>
      <p:pic>
        <p:nvPicPr>
          <p:cNvPr id="5" name="Picture 4">
            <a:extLst>
              <a:ext uri="{FF2B5EF4-FFF2-40B4-BE49-F238E27FC236}">
                <a16:creationId xmlns:a16="http://schemas.microsoft.com/office/drawing/2014/main" id="{0A1FD7FE-E275-0278-3FEB-0E317376C777}"/>
              </a:ext>
            </a:extLst>
          </p:cNvPr>
          <p:cNvPicPr>
            <a:picLocks noChangeAspect="1"/>
          </p:cNvPicPr>
          <p:nvPr/>
        </p:nvPicPr>
        <p:blipFill>
          <a:blip r:embed="rId2"/>
          <a:stretch>
            <a:fillRect/>
          </a:stretch>
        </p:blipFill>
        <p:spPr>
          <a:xfrm>
            <a:off x="1297707" y="1387461"/>
            <a:ext cx="9596586" cy="4642636"/>
          </a:xfrm>
          <a:prstGeom prst="rect">
            <a:avLst/>
          </a:prstGeom>
        </p:spPr>
      </p:pic>
    </p:spTree>
    <p:extLst>
      <p:ext uri="{BB962C8B-B14F-4D97-AF65-F5344CB8AC3E}">
        <p14:creationId xmlns:p14="http://schemas.microsoft.com/office/powerpoint/2010/main" val="1041471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0DB-709E-C845-8A7E-C7162881C21C}"/>
              </a:ext>
            </a:extLst>
          </p:cNvPr>
          <p:cNvSpPr>
            <a:spLocks noGrp="1"/>
          </p:cNvSpPr>
          <p:nvPr>
            <p:ph type="title"/>
          </p:nvPr>
        </p:nvSpPr>
        <p:spPr>
          <a:solidFill>
            <a:srgbClr val="FD2C01"/>
          </a:solidFill>
        </p:spPr>
        <p:txBody>
          <a:bodyPr/>
          <a:lstStyle/>
          <a:p>
            <a:r>
              <a:rPr lang="en-US" dirty="0"/>
              <a:t>Overall quality of care</a:t>
            </a:r>
          </a:p>
        </p:txBody>
      </p:sp>
      <p:pic>
        <p:nvPicPr>
          <p:cNvPr id="7" name="Picture 6">
            <a:extLst>
              <a:ext uri="{FF2B5EF4-FFF2-40B4-BE49-F238E27FC236}">
                <a16:creationId xmlns:a16="http://schemas.microsoft.com/office/drawing/2014/main" id="{29534BD9-2071-6848-1162-985944317187}"/>
              </a:ext>
            </a:extLst>
          </p:cNvPr>
          <p:cNvPicPr>
            <a:picLocks noChangeAspect="1"/>
          </p:cNvPicPr>
          <p:nvPr/>
        </p:nvPicPr>
        <p:blipFill>
          <a:blip r:embed="rId2"/>
          <a:stretch>
            <a:fillRect/>
          </a:stretch>
        </p:blipFill>
        <p:spPr>
          <a:xfrm>
            <a:off x="1413190" y="1712403"/>
            <a:ext cx="9365619" cy="4125172"/>
          </a:xfrm>
          <a:prstGeom prst="rect">
            <a:avLst/>
          </a:prstGeom>
        </p:spPr>
      </p:pic>
    </p:spTree>
    <p:extLst>
      <p:ext uri="{BB962C8B-B14F-4D97-AF65-F5344CB8AC3E}">
        <p14:creationId xmlns:p14="http://schemas.microsoft.com/office/powerpoint/2010/main" val="2307347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297221" y="2747866"/>
            <a:ext cx="5568205" cy="681134"/>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buNone/>
            </a:pPr>
            <a:r>
              <a:rPr lang="en-GB" sz="3600" b="1" dirty="0">
                <a:solidFill>
                  <a:srgbClr val="884851"/>
                </a:solidFill>
                <a:latin typeface="Calibri" panose="020F0502020204030204" pitchFamily="34" charset="0"/>
                <a:ea typeface="Calibri" panose="020F0502020204030204" pitchFamily="34" charset="0"/>
                <a:cs typeface="Calibri" panose="020F0502020204030204" pitchFamily="34" charset="0"/>
              </a:rPr>
              <a:t>KEY MESSAGES</a:t>
            </a:r>
            <a:endParaRPr lang="en-GB"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A group of people walking in the park&#10;&#10;Description automatically generated">
            <a:extLst>
              <a:ext uri="{FF2B5EF4-FFF2-40B4-BE49-F238E27FC236}">
                <a16:creationId xmlns:a16="http://schemas.microsoft.com/office/drawing/2014/main" id="{5D79D093-D0CE-BEF8-F5FE-8F6855B9CE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172782" cy="6858000"/>
          </a:xfrm>
          <a:prstGeom prst="rect">
            <a:avLst/>
          </a:prstGeom>
        </p:spPr>
      </p:pic>
    </p:spTree>
    <p:extLst>
      <p:ext uri="{BB962C8B-B14F-4D97-AF65-F5344CB8AC3E}">
        <p14:creationId xmlns:p14="http://schemas.microsoft.com/office/powerpoint/2010/main" val="189725078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7373257" y="126007"/>
            <a:ext cx="4688114" cy="1267363"/>
          </a:xfrm>
          <a:solidFill>
            <a:schemeClr val="tx1">
              <a:lumMod val="95000"/>
            </a:schemeClr>
          </a:solidFill>
        </p:spPr>
        <p:txBody>
          <a:bodyPr anchor="ctr">
            <a:normAutofit/>
          </a:bodyPr>
          <a:lstStyle/>
          <a:p>
            <a:pPr marL="0" indent="0">
              <a:buNone/>
            </a:pPr>
            <a:r>
              <a:rPr lang="en-US" sz="2200" b="1" dirty="0">
                <a:solidFill>
                  <a:srgbClr val="884851"/>
                </a:solidFill>
                <a:latin typeface="Calibri" panose="020F0502020204030204" pitchFamily="34" charset="0"/>
                <a:cs typeface="Calibri" panose="020F0502020204030204" pitchFamily="34" charset="0"/>
              </a:rPr>
              <a:t>PALLIATIVE CARE IS NOT JUST ABOUT END OF LIFE CARE </a:t>
            </a: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4" y="1509484"/>
            <a:ext cx="5568205" cy="5220000"/>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GB" sz="2000" b="1" dirty="0">
                <a:solidFill>
                  <a:schemeClr val="bg1"/>
                </a:solidFill>
                <a:latin typeface="Calibri" panose="020F0502020204030204" pitchFamily="34" charset="0"/>
                <a:ea typeface="Calibri" panose="020F0502020204030204" pitchFamily="34" charset="0"/>
                <a:cs typeface="Calibri" panose="020F0502020204030204" pitchFamily="34" charset="0"/>
              </a:rPr>
              <a:t>Not enough patients had access to early palliative care alongside existing treatments to improve symptoms and quality of life</a:t>
            </a:r>
          </a:p>
          <a:p>
            <a:pPr marL="0" indent="0">
              <a:buNone/>
            </a:pP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135/439 </a:t>
            </a:r>
            <a:r>
              <a:rPr lang="en-US" sz="2000" b="0" i="0" u="none" strike="noStrike" baseline="0" dirty="0">
                <a:solidFill>
                  <a:srgbClr val="FC2B00"/>
                </a:solidFill>
                <a:latin typeface="Calibri" panose="020F0502020204030204" pitchFamily="34" charset="0"/>
              </a:rPr>
              <a:t>(30.8%) </a:t>
            </a:r>
            <a:r>
              <a:rPr lang="en-US" sz="2000" b="0" i="0" u="none" strike="noStrike" baseline="0" dirty="0">
                <a:solidFill>
                  <a:srgbClr val="000000"/>
                </a:solidFill>
                <a:latin typeface="Calibri" panose="020F0502020204030204" pitchFamily="34" charset="0"/>
              </a:rPr>
              <a:t>patients had </a:t>
            </a:r>
            <a:r>
              <a:rPr lang="en-US" sz="2000" b="0" i="0" u="none" strike="noStrike" baseline="0" dirty="0">
                <a:solidFill>
                  <a:srgbClr val="FC2B00"/>
                </a:solidFill>
                <a:latin typeface="Calibri" panose="020F0502020204030204" pitchFamily="34" charset="0"/>
              </a:rPr>
              <a:t>parallel planning</a:t>
            </a:r>
            <a:r>
              <a:rPr lang="en-US" sz="2000" b="0" i="0" u="none" strike="noStrike" baseline="0" dirty="0">
                <a:solidFill>
                  <a:srgbClr val="000000"/>
                </a:solidFill>
                <a:latin typeface="Calibri" panose="020F0502020204030204" pitchFamily="34" charset="0"/>
              </a:rPr>
              <a:t>. </a:t>
            </a:r>
          </a:p>
          <a:p>
            <a:pPr marL="0" indent="0">
              <a:buNone/>
            </a:pP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During the final admission, the </a:t>
            </a:r>
            <a:r>
              <a:rPr lang="en-US" sz="2000" b="0" i="0" u="none" strike="noStrike" baseline="0" dirty="0">
                <a:solidFill>
                  <a:srgbClr val="FC2B00"/>
                </a:solidFill>
                <a:latin typeface="Calibri" panose="020F0502020204030204" pitchFamily="34" charset="0"/>
              </a:rPr>
              <a:t>specialist palliative care team were involved </a:t>
            </a:r>
            <a:r>
              <a:rPr lang="en-US" sz="2000" b="0" i="0" u="none" strike="noStrike" baseline="0" dirty="0">
                <a:solidFill>
                  <a:srgbClr val="000000"/>
                </a:solidFill>
                <a:latin typeface="Calibri" panose="020F0502020204030204" pitchFamily="34" charset="0"/>
              </a:rPr>
              <a:t>in the care of 230/446 </a:t>
            </a:r>
            <a:r>
              <a:rPr lang="en-US" sz="2000" b="0" i="0" u="none" strike="noStrike" baseline="0" dirty="0">
                <a:solidFill>
                  <a:srgbClr val="FC2B00"/>
                </a:solidFill>
                <a:latin typeface="Calibri" panose="020F0502020204030204" pitchFamily="34" charset="0"/>
              </a:rPr>
              <a:t>(51.6%) </a:t>
            </a:r>
            <a:r>
              <a:rPr lang="en-US" sz="2000" b="0" i="0" u="none" strike="noStrike" baseline="0" dirty="0">
                <a:solidFill>
                  <a:srgbClr val="000000"/>
                </a:solidFill>
                <a:latin typeface="Calibri" panose="020F0502020204030204" pitchFamily="34" charset="0"/>
              </a:rPr>
              <a:t>patients. </a:t>
            </a:r>
          </a:p>
          <a:p>
            <a:pPr marL="0" indent="0">
              <a:buNone/>
            </a:pP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Where a </a:t>
            </a:r>
            <a:r>
              <a:rPr lang="en-US" sz="2000" b="0" i="0" u="none" strike="noStrike" baseline="0" dirty="0">
                <a:solidFill>
                  <a:srgbClr val="FC2B00"/>
                </a:solidFill>
                <a:latin typeface="Calibri" panose="020F0502020204030204" pitchFamily="34" charset="0"/>
              </a:rPr>
              <a:t>parallel planning approach </a:t>
            </a:r>
            <a:r>
              <a:rPr lang="en-US" sz="2000" b="0" i="0" u="none" strike="noStrike" baseline="0" dirty="0">
                <a:solidFill>
                  <a:srgbClr val="000000"/>
                </a:solidFill>
                <a:latin typeface="Calibri" panose="020F0502020204030204" pitchFamily="34" charset="0"/>
              </a:rPr>
              <a:t>was </a:t>
            </a:r>
            <a:r>
              <a:rPr lang="en-US" sz="2000" b="0" i="0" u="none" strike="noStrike" baseline="0" dirty="0">
                <a:solidFill>
                  <a:srgbClr val="FC2B00"/>
                </a:solidFill>
                <a:latin typeface="Calibri" panose="020F0502020204030204" pitchFamily="34" charset="0"/>
              </a:rPr>
              <a:t>not taken</a:t>
            </a:r>
            <a:r>
              <a:rPr lang="en-US" sz="2000" b="0" i="0" u="none" strike="noStrike" baseline="0" dirty="0">
                <a:solidFill>
                  <a:srgbClr val="000000"/>
                </a:solidFill>
                <a:latin typeface="Calibri" panose="020F0502020204030204" pitchFamily="34" charset="0"/>
              </a:rPr>
              <a:t>, this linked to </a:t>
            </a:r>
            <a:r>
              <a:rPr lang="en-US" sz="2000" b="0" i="0" u="none" strike="noStrike" baseline="0" dirty="0">
                <a:solidFill>
                  <a:srgbClr val="FC2B00"/>
                </a:solidFill>
                <a:latin typeface="Calibri" panose="020F0502020204030204" pitchFamily="34" charset="0"/>
              </a:rPr>
              <a:t>room for improved clinical care </a:t>
            </a:r>
            <a:r>
              <a:rPr lang="en-US" sz="2000" b="0" i="0" u="none" strike="noStrike" baseline="0" dirty="0">
                <a:solidFill>
                  <a:srgbClr val="000000"/>
                </a:solidFill>
                <a:latin typeface="Calibri" panose="020F0502020204030204" pitchFamily="34" charset="0"/>
              </a:rPr>
              <a:t>for 58/140 </a:t>
            </a:r>
            <a:r>
              <a:rPr lang="en-US" sz="2000" b="0" i="0" u="none" strike="noStrike" baseline="0" dirty="0">
                <a:solidFill>
                  <a:srgbClr val="FC2B00"/>
                </a:solidFill>
                <a:latin typeface="Calibri" panose="020F0502020204030204" pitchFamily="34" charset="0"/>
              </a:rPr>
              <a:t>(41.4%) </a:t>
            </a:r>
            <a:r>
              <a:rPr lang="en-US" sz="2000" b="0" i="0" u="none" strike="noStrike" baseline="0" dirty="0">
                <a:solidFill>
                  <a:srgbClr val="000000"/>
                </a:solidFill>
                <a:latin typeface="Calibri" panose="020F0502020204030204" pitchFamily="34" charset="0"/>
              </a:rPr>
              <a:t>patients. </a:t>
            </a:r>
            <a:endParaRPr lang="en-GB" sz="2000" dirty="0">
              <a:solidFill>
                <a:schemeClr val="bg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Content Placeholder 2">
            <a:extLst>
              <a:ext uri="{FF2B5EF4-FFF2-40B4-BE49-F238E27FC236}">
                <a16:creationId xmlns:a16="http://schemas.microsoft.com/office/drawing/2014/main" id="{9C4A9FB2-74E2-EEED-1878-5DD2E848B02F}"/>
              </a:ext>
            </a:extLst>
          </p:cNvPr>
          <p:cNvSpPr txBox="1">
            <a:spLocks/>
          </p:cNvSpPr>
          <p:nvPr/>
        </p:nvSpPr>
        <p:spPr bwMode="auto">
          <a:xfrm>
            <a:off x="6493164" y="126008"/>
            <a:ext cx="737300" cy="1267362"/>
          </a:xfrm>
          <a:prstGeom prst="rect">
            <a:avLst/>
          </a:prstGeom>
          <a:solidFill>
            <a:schemeClr val="bg1">
              <a:lumMod val="50000"/>
              <a:lumOff val="50000"/>
            </a:schemeClr>
          </a:solidFill>
          <a:ln w="9525">
            <a:noFill/>
            <a:miter lim="800000"/>
            <a:headEnd/>
            <a:tailEnd/>
          </a:ln>
        </p:spPr>
        <p:txBody>
          <a:bodyPr vert="horz" wrap="square" lIns="91440" tIns="45720" rIns="91440" bIns="45720" numCol="1" anchor="ctr" anchorCtr="0" compatLnSpc="1">
            <a:prstTxWarp prst="textNoShape">
              <a:avLst/>
            </a:prstTxWarp>
            <a:normAutofit fontScale="850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latin typeface="Calibri" panose="020F0502020204030204" pitchFamily="34" charset="0"/>
                <a:cs typeface="Calibri" panose="020F0502020204030204" pitchFamily="34" charset="0"/>
              </a:rPr>
              <a:t>1</a:t>
            </a:r>
          </a:p>
        </p:txBody>
      </p:sp>
      <p:pic>
        <p:nvPicPr>
          <p:cNvPr id="5" name="Picture 4" descr="A group of people walking in the park&#10;&#10;Description automatically generated">
            <a:extLst>
              <a:ext uri="{FF2B5EF4-FFF2-40B4-BE49-F238E27FC236}">
                <a16:creationId xmlns:a16="http://schemas.microsoft.com/office/drawing/2014/main" id="{42E0D564-C976-29E4-E52B-B3723A58C2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Tree>
    <p:extLst>
      <p:ext uri="{BB962C8B-B14F-4D97-AF65-F5344CB8AC3E}">
        <p14:creationId xmlns:p14="http://schemas.microsoft.com/office/powerpoint/2010/main" val="215659813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2C01"/>
        </a:solidFill>
        <a:effectLst/>
      </p:bgPr>
    </p:bg>
    <p:spTree>
      <p:nvGrpSpPr>
        <p:cNvPr id="1" name=""/>
        <p:cNvGrpSpPr/>
        <p:nvPr/>
      </p:nvGrpSpPr>
      <p:grpSpPr>
        <a:xfrm>
          <a:off x="0" y="0"/>
          <a:ext cx="0" cy="0"/>
          <a:chOff x="0" y="0"/>
          <a:chExt cx="0" cy="0"/>
        </a:xfrm>
      </p:grpSpPr>
      <p:sp>
        <p:nvSpPr>
          <p:cNvPr id="19" name="Freeform: Shape 14">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4D9B258-4F98-FE64-4A85-387A83921E49}"/>
              </a:ext>
            </a:extLst>
          </p:cNvPr>
          <p:cNvSpPr>
            <a:spLocks noGrp="1"/>
          </p:cNvSpPr>
          <p:nvPr>
            <p:ph idx="1"/>
          </p:nvPr>
        </p:nvSpPr>
        <p:spPr>
          <a:xfrm>
            <a:off x="7373257" y="126007"/>
            <a:ext cx="4688114" cy="1238335"/>
          </a:xfrm>
          <a:solidFill>
            <a:schemeClr val="tx1">
              <a:lumMod val="95000"/>
            </a:schemeClr>
          </a:solidFill>
        </p:spPr>
        <p:txBody>
          <a:bodyPr anchor="ctr">
            <a:normAutofit/>
          </a:bodyPr>
          <a:lstStyle/>
          <a:p>
            <a:pPr marL="0" indent="0" algn="l">
              <a:lnSpc>
                <a:spcPct val="120000"/>
              </a:lnSpc>
              <a:buNone/>
            </a:pPr>
            <a:r>
              <a:rPr lang="en-GB" sz="2200" b="1" dirty="0">
                <a:solidFill>
                  <a:srgbClr val="884851"/>
                </a:solidFill>
                <a:latin typeface="Calibri" panose="020F0502020204030204" pitchFamily="34" charset="0"/>
                <a:ea typeface="Calibri" panose="020F0502020204030204" pitchFamily="34" charset="0"/>
                <a:cs typeface="Calibri" panose="020F0502020204030204" pitchFamily="34" charset="0"/>
              </a:rPr>
              <a:t>NORMALISE CONVERSATIONS ABOUT DEATH AND DYING</a:t>
            </a:r>
            <a:endParaRPr lang="en-US" sz="2200" b="1" dirty="0">
              <a:solidFill>
                <a:srgbClr val="88485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id="{B0342B35-5FA6-B6C4-6EC7-8AD28F5B6D17}"/>
              </a:ext>
            </a:extLst>
          </p:cNvPr>
          <p:cNvSpPr txBox="1">
            <a:spLocks/>
          </p:cNvSpPr>
          <p:nvPr/>
        </p:nvSpPr>
        <p:spPr bwMode="auto">
          <a:xfrm>
            <a:off x="6493164" y="1509484"/>
            <a:ext cx="5568205" cy="5220000"/>
          </a:xfrm>
          <a:prstGeom prst="rect">
            <a:avLst/>
          </a:prstGeom>
          <a:solidFill>
            <a:schemeClr val="tx1">
              <a:lumMod val="95000"/>
            </a:schemeClr>
          </a:solidFill>
          <a:ln w="9525">
            <a:noFill/>
            <a:miter lim="800000"/>
            <a:headEnd/>
            <a:tailEnd/>
          </a:ln>
        </p:spPr>
        <p:txBody>
          <a:bodyPr vert="horz" wrap="square" lIns="91440" tIns="45720" rIns="91440" bIns="45720" numCol="1" anchor="t" anchorCtr="0" compatLnSpc="1">
            <a:prstTxWarp prst="textNoShape">
              <a:avLst/>
            </a:prstTxWarp>
            <a:normAutofit/>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buNone/>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Death and dying was not discussed as often as it could have been. More people need to have their end of life care wishes recorded.</a:t>
            </a:r>
          </a:p>
          <a:p>
            <a:pPr marL="0" indent="0">
              <a:buNone/>
            </a:pP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000000"/>
                </a:solidFill>
                <a:latin typeface="Calibri" panose="020F0502020204030204" pitchFamily="34" charset="0"/>
              </a:rPr>
              <a:t>169/233 </a:t>
            </a:r>
            <a:r>
              <a:rPr lang="en-US" sz="2000" b="0" i="0" u="none" strike="noStrike" baseline="0" dirty="0">
                <a:solidFill>
                  <a:srgbClr val="FC2B00"/>
                </a:solidFill>
                <a:latin typeface="Calibri" panose="020F0502020204030204" pitchFamily="34" charset="0"/>
              </a:rPr>
              <a:t>(72.5%) </a:t>
            </a:r>
            <a:r>
              <a:rPr lang="en-US" sz="2000" b="0" i="0" u="none" strike="noStrike" baseline="0" dirty="0">
                <a:solidFill>
                  <a:srgbClr val="000000"/>
                </a:solidFill>
                <a:latin typeface="Calibri" panose="020F0502020204030204" pitchFamily="34" charset="0"/>
              </a:rPr>
              <a:t>patients </a:t>
            </a:r>
            <a:r>
              <a:rPr lang="en-US" sz="2000" b="0" i="0" u="none" strike="noStrike" baseline="0" dirty="0">
                <a:solidFill>
                  <a:srgbClr val="FC2B00"/>
                </a:solidFill>
                <a:latin typeface="Calibri" panose="020F0502020204030204" pitchFamily="34" charset="0"/>
              </a:rPr>
              <a:t>did not have their preferences </a:t>
            </a:r>
            <a:r>
              <a:rPr lang="en-US" sz="2000" b="0" i="0" u="none" strike="noStrike" baseline="0" dirty="0">
                <a:solidFill>
                  <a:srgbClr val="000000"/>
                </a:solidFill>
                <a:latin typeface="Calibri" panose="020F0502020204030204" pitchFamily="34" charset="0"/>
              </a:rPr>
              <a:t>for care at the end of their life recorded. </a:t>
            </a:r>
          </a:p>
          <a:p>
            <a:pPr marL="0" indent="0">
              <a:buNone/>
            </a:pP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000" b="0" i="0" u="none" strike="noStrike" baseline="0" dirty="0">
                <a:solidFill>
                  <a:srgbClr val="FC2B00"/>
                </a:solidFill>
                <a:latin typeface="Calibri" panose="020F0502020204030204" pitchFamily="34" charset="0"/>
              </a:rPr>
              <a:t>Communication </a:t>
            </a:r>
            <a:r>
              <a:rPr lang="en-US" sz="2000" b="0" i="0" u="none" strike="noStrike" baseline="0" dirty="0">
                <a:solidFill>
                  <a:srgbClr val="000000"/>
                </a:solidFill>
                <a:latin typeface="Calibri" panose="020F0502020204030204" pitchFamily="34" charset="0"/>
              </a:rPr>
              <a:t>was an area </a:t>
            </a:r>
            <a:r>
              <a:rPr lang="en-US" sz="2000" b="0" i="0" u="none" strike="noStrike" baseline="0" dirty="0">
                <a:solidFill>
                  <a:srgbClr val="FC2B00"/>
                </a:solidFill>
                <a:latin typeface="Calibri" panose="020F0502020204030204" pitchFamily="34" charset="0"/>
              </a:rPr>
              <a:t>for improvement </a:t>
            </a:r>
            <a:r>
              <a:rPr lang="en-US" sz="2000" b="0" i="0" u="none" strike="noStrike" baseline="0" dirty="0">
                <a:solidFill>
                  <a:srgbClr val="000000"/>
                </a:solidFill>
                <a:latin typeface="Calibri" panose="020F0502020204030204" pitchFamily="34" charset="0"/>
              </a:rPr>
              <a:t>and of </a:t>
            </a:r>
            <a:r>
              <a:rPr lang="en-US" sz="2000" b="0" i="0" u="none" strike="noStrike" baseline="0" dirty="0">
                <a:solidFill>
                  <a:srgbClr val="FC2B00"/>
                </a:solidFill>
                <a:latin typeface="Calibri" panose="020F0502020204030204" pitchFamily="34" charset="0"/>
              </a:rPr>
              <a:t>good practice</a:t>
            </a:r>
            <a:r>
              <a:rPr lang="en-US" sz="2000" b="0" i="0" u="none" strike="noStrike" baseline="0" dirty="0">
                <a:solidFill>
                  <a:srgbClr val="000000"/>
                </a:solidFill>
                <a:latin typeface="Calibri" panose="020F0502020204030204" pitchFamily="34" charset="0"/>
              </a:rPr>
              <a:t>. This included how patients and their families were included in </a:t>
            </a:r>
            <a:r>
              <a:rPr lang="en-US" sz="2000" b="0" i="0" u="none" strike="noStrike" baseline="0" dirty="0">
                <a:solidFill>
                  <a:srgbClr val="FC2B00"/>
                </a:solidFill>
                <a:latin typeface="Calibri" panose="020F0502020204030204" pitchFamily="34" charset="0"/>
              </a:rPr>
              <a:t>decisions </a:t>
            </a:r>
            <a:r>
              <a:rPr lang="en-US" sz="2000" b="0" i="0" u="none" strike="noStrike" baseline="0" dirty="0">
                <a:solidFill>
                  <a:srgbClr val="000000"/>
                </a:solidFill>
                <a:latin typeface="Calibri" panose="020F0502020204030204" pitchFamily="34" charset="0"/>
              </a:rPr>
              <a:t>about </a:t>
            </a:r>
            <a:r>
              <a:rPr lang="en-US" sz="2000" b="0" i="0" u="none" strike="noStrike" baseline="0" dirty="0">
                <a:solidFill>
                  <a:srgbClr val="FC2B00"/>
                </a:solidFill>
                <a:latin typeface="Calibri" panose="020F0502020204030204" pitchFamily="34" charset="0"/>
              </a:rPr>
              <a:t>care being provided, </a:t>
            </a:r>
            <a:r>
              <a:rPr lang="en-US" sz="2000" b="0" i="0" u="none" strike="noStrike" baseline="0" dirty="0">
                <a:solidFill>
                  <a:srgbClr val="000000"/>
                </a:solidFill>
                <a:latin typeface="Calibri" panose="020F0502020204030204" pitchFamily="34" charset="0"/>
              </a:rPr>
              <a:t>and </a:t>
            </a:r>
            <a:r>
              <a:rPr lang="en-US" sz="2000" b="0" i="0" u="none" strike="noStrike" baseline="0" dirty="0">
                <a:solidFill>
                  <a:srgbClr val="FC2B00"/>
                </a:solidFill>
                <a:latin typeface="Calibri" panose="020F0502020204030204" pitchFamily="34" charset="0"/>
              </a:rPr>
              <a:t>advance care plans</a:t>
            </a:r>
            <a:r>
              <a:rPr lang="en-US" sz="2000" b="0" i="0" u="none" strike="noStrike" baseline="0" dirty="0">
                <a:solidFill>
                  <a:srgbClr val="000000"/>
                </a:solidFill>
                <a:latin typeface="Calibri" panose="020F0502020204030204" pitchFamily="34" charset="0"/>
              </a:rPr>
              <a:t>. </a:t>
            </a:r>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 name="Content Placeholder 2">
            <a:extLst>
              <a:ext uri="{FF2B5EF4-FFF2-40B4-BE49-F238E27FC236}">
                <a16:creationId xmlns:a16="http://schemas.microsoft.com/office/drawing/2014/main" id="{9C4A9FB2-74E2-EEED-1878-5DD2E848B02F}"/>
              </a:ext>
            </a:extLst>
          </p:cNvPr>
          <p:cNvSpPr txBox="1">
            <a:spLocks/>
          </p:cNvSpPr>
          <p:nvPr/>
        </p:nvSpPr>
        <p:spPr bwMode="auto">
          <a:xfrm>
            <a:off x="6493164" y="126008"/>
            <a:ext cx="737300" cy="1238334"/>
          </a:xfrm>
          <a:prstGeom prst="rect">
            <a:avLst/>
          </a:prstGeom>
          <a:solidFill>
            <a:schemeClr val="bg1">
              <a:lumMod val="50000"/>
              <a:lumOff val="50000"/>
            </a:schemeClr>
          </a:solidFill>
          <a:ln w="9525">
            <a:noFill/>
            <a:miter lim="800000"/>
            <a:headEnd/>
            <a:tailEnd/>
          </a:ln>
        </p:spPr>
        <p:txBody>
          <a:bodyPr vert="horz" wrap="square" lIns="91440" tIns="45720" rIns="91440" bIns="45720" numCol="1" anchor="ctr" anchorCtr="0" compatLnSpc="1">
            <a:prstTxWarp prst="textNoShape">
              <a:avLst/>
            </a:prstTxWarp>
            <a:normAutofit fontScale="85000" lnSpcReduction="20000"/>
          </a:bodyPr>
          <a:lst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a:lstStyle>
          <a:p>
            <a:pPr marL="0" indent="0" algn="ctr">
              <a:lnSpc>
                <a:spcPct val="120000"/>
              </a:lnSpc>
              <a:buFontTx/>
              <a:buNone/>
            </a:pPr>
            <a:r>
              <a:rPr lang="en-US" sz="8800" kern="0" dirty="0">
                <a:latin typeface="Calibri" panose="020F0502020204030204" pitchFamily="34" charset="0"/>
                <a:cs typeface="Calibri" panose="020F0502020204030204" pitchFamily="34" charset="0"/>
              </a:rPr>
              <a:t>2</a:t>
            </a:r>
          </a:p>
        </p:txBody>
      </p:sp>
      <p:pic>
        <p:nvPicPr>
          <p:cNvPr id="4" name="Picture 3" descr="A group of people walking in the park&#10;&#10;Description automatically generated">
            <a:extLst>
              <a:ext uri="{FF2B5EF4-FFF2-40B4-BE49-F238E27FC236}">
                <a16:creationId xmlns:a16="http://schemas.microsoft.com/office/drawing/2014/main" id="{99E5EC4D-C88B-F5EC-8488-B430F12A9D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370320" cy="6858000"/>
          </a:xfrm>
          <a:prstGeom prst="rect">
            <a:avLst/>
          </a:prstGeom>
        </p:spPr>
      </p:pic>
    </p:spTree>
    <p:extLst>
      <p:ext uri="{BB962C8B-B14F-4D97-AF65-F5344CB8AC3E}">
        <p14:creationId xmlns:p14="http://schemas.microsoft.com/office/powerpoint/2010/main" val="1699799170"/>
      </p:ext>
    </p:extLst>
  </p:cSld>
  <p:clrMapOvr>
    <a:overrideClrMapping bg1="dk1" tx1="lt1" bg2="dk2" tx2="lt2" accent1="accent1" accent2="accent2" accent3="accent3" accent4="accent4" accent5="accent5" accent6="accent6" hlink="hlink" folHlink="folHlink"/>
  </p:clrMapOvr>
</p:sld>
</file>

<file path=ppt/tags/tag1.xml><?xml version="1.0" encoding="utf-8"?>
<p:tagLst xmlns:a="http://schemas.openxmlformats.org/drawingml/2006/main" xmlns:r="http://schemas.openxmlformats.org/officeDocument/2006/relationships" xmlns:p="http://schemas.openxmlformats.org/presentationml/2006/main">
  <p:tag name="SLIDO_PRESENTATION_ID" val="f7069973-aa87-4c00-a839-49fc856dbf25"/>
  <p:tag name="SLIDO_APP_VERSION" val="0.16.0.1124"/>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22403</TotalTime>
  <Words>1453</Words>
  <Application>Microsoft Office PowerPoint</Application>
  <PresentationFormat>Widescreen</PresentationFormat>
  <Paragraphs>152</Paragraphs>
  <Slides>21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Default Design</vt:lpstr>
      <vt:lpstr>PowerPoint Presentation</vt:lpstr>
      <vt:lpstr>PowerPoint Presentation</vt:lpstr>
      <vt:lpstr>PowerPoint Presentation</vt:lpstr>
      <vt:lpstr>Data returns</vt:lpstr>
      <vt:lpstr>Age of patients included in the study population</vt:lpstr>
      <vt:lpstr>Overall quality of care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Parallel planning in advanced chronic conditions</vt:lpstr>
      <vt:lpstr>Communication about death and dying</vt:lpstr>
      <vt:lpstr>Named care co-ordinator</vt:lpstr>
      <vt:lpstr>Specialist palliative care services provision</vt:lpstr>
      <vt:lpstr>Training for patient-facing healthcare professionals</vt:lpstr>
      <vt:lpstr>Advance care plans </vt:lpstr>
      <vt:lpstr>Public awareness</vt:lpstr>
      <vt:lpstr>PowerPoint Presentation</vt:lpstr>
    </vt:vector>
  </TitlesOfParts>
  <Company>NCEPOD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Acute Kidney Injury</dc:title>
  <dc:creator>Marisa Mason</dc:creator>
  <cp:lastModifiedBy>Marisa Mason</cp:lastModifiedBy>
  <cp:revision>443</cp:revision>
  <cp:lastPrinted>2022-09-07T09:54:58Z</cp:lastPrinted>
  <dcterms:created xsi:type="dcterms:W3CDTF">2008-11-02T22:09:09Z</dcterms:created>
  <dcterms:modified xsi:type="dcterms:W3CDTF">2024-11-13T09:24:01Z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PresentationID">
    <vt:lpwstr>f7069973-aa87-4c00-a839-49fc856dbf25</vt:lpwstr>
  </property>
  <property fmtid="{D5CDD505-2E9C-101B-9397-08002B2CF9AE}" pid="3" name="SlidoAppVersion">
    <vt:lpwstr>0.16.0.1124</vt:lpwstr>
  </property>
</Properties>
</file>